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1" r:id="rId6"/>
    <p:sldId id="280" r:id="rId7"/>
    <p:sldId id="262" r:id="rId8"/>
    <p:sldId id="276" r:id="rId9"/>
    <p:sldId id="281" r:id="rId10"/>
    <p:sldId id="282" r:id="rId11"/>
    <p:sldId id="278" r:id="rId12"/>
    <p:sldId id="279" r:id="rId13"/>
    <p:sldId id="275" r:id="rId14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782DA5-3948-2242-80C5-695E3880E5D1}" v="4" dt="2024-03-13T12:35:47.9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49"/>
    <p:restoredTop sz="94564"/>
  </p:normalViewPr>
  <p:slideViewPr>
    <p:cSldViewPr>
      <p:cViewPr varScale="1">
        <p:scale>
          <a:sx n="115" d="100"/>
          <a:sy n="115" d="100"/>
        </p:scale>
        <p:origin x="203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0A5E5C58-DC95-3446-B6D2-BA733707C2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DD96B4E-2145-784C-BB73-2873F0570F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2353796-1C1C-4D4A-BEC2-DBED10A52FF7}" type="datetimeFigureOut">
              <a:rPr lang="da-DK"/>
              <a:pPr>
                <a:defRPr/>
              </a:pPr>
              <a:t>08.04.2025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4274498-5C4C-B84E-AEA7-CBA4F8FE86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868C8B9-27DB-764C-B69C-E977DAA4D4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A4DB42E-546B-C345-A2B0-BCA23C0DCAC4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DD24C1A4-B284-1F49-A915-5830FD8C0B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8B5D8ED-4C90-EC4F-8C0B-9761C046991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AC2E932-3E04-AB4D-9B89-D4FAEF5EAF64}" type="datetimeFigureOut">
              <a:rPr lang="da-DK" altLang="x-none"/>
              <a:pPr>
                <a:defRPr/>
              </a:pPr>
              <a:t>08.04.2025</a:t>
            </a:fld>
            <a:endParaRPr lang="da-DK" altLang="x-none"/>
          </a:p>
        </p:txBody>
      </p:sp>
      <p:sp>
        <p:nvSpPr>
          <p:cNvPr id="4" name="Pladsholder til diasbillede 3">
            <a:extLst>
              <a:ext uri="{FF2B5EF4-FFF2-40B4-BE49-F238E27FC236}">
                <a16:creationId xmlns:a16="http://schemas.microsoft.com/office/drawing/2014/main" id="{32000EAC-B4D7-9D47-8787-1A370CE146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>
            <a:extLst>
              <a:ext uri="{FF2B5EF4-FFF2-40B4-BE49-F238E27FC236}">
                <a16:creationId xmlns:a16="http://schemas.microsoft.com/office/drawing/2014/main" id="{67285221-6281-F74B-B723-9EC1CA8E25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86CEBF8-1041-F046-9B3D-ED47CF3D2CB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>
            <a:extLst>
              <a:ext uri="{FF2B5EF4-FFF2-40B4-BE49-F238E27FC236}">
                <a16:creationId xmlns:a16="http://schemas.microsoft.com/office/drawing/2014/main" id="{4BDD1014-6D30-234B-A614-44310E9A92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AEA968C-5841-7048-BDBB-599442DA1CCA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65307C6-DA12-3061-25FF-78F6025A81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0C98E35-E292-E54A-B9CE-CC84ABBB5A4B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1" name="Text Box 1">
            <a:extLst>
              <a:ext uri="{FF2B5EF4-FFF2-40B4-BE49-F238E27FC236}">
                <a16:creationId xmlns:a16="http://schemas.microsoft.com/office/drawing/2014/main" id="{31593111-5AC6-C686-C4C5-9BD1009D6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D16A9CCB-8F3A-92E3-1436-3C785B02F45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B64FBC57-720E-C894-907B-9194CB3DC3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C58A574-8EC9-354B-98A6-0A3C9F57A34E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59" name="Text Box 1">
            <a:extLst>
              <a:ext uri="{FF2B5EF4-FFF2-40B4-BE49-F238E27FC236}">
                <a16:creationId xmlns:a16="http://schemas.microsoft.com/office/drawing/2014/main" id="{BC231555-20EC-F6A5-4A1E-7813FF069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0" name="Text Box 2">
            <a:extLst>
              <a:ext uri="{FF2B5EF4-FFF2-40B4-BE49-F238E27FC236}">
                <a16:creationId xmlns:a16="http://schemas.microsoft.com/office/drawing/2014/main" id="{028C8036-FEDA-E31B-92A6-D62C38D5044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2591550-568B-B1FC-3324-A527AE1AD6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09E0FE7-B7E3-4643-8D5A-9F468DEADF44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7" name="Text Box 1">
            <a:extLst>
              <a:ext uri="{FF2B5EF4-FFF2-40B4-BE49-F238E27FC236}">
                <a16:creationId xmlns:a16="http://schemas.microsoft.com/office/drawing/2014/main" id="{7B74661F-AB12-1492-B143-6BC758B23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8" name="Text Box 2">
            <a:extLst>
              <a:ext uri="{FF2B5EF4-FFF2-40B4-BE49-F238E27FC236}">
                <a16:creationId xmlns:a16="http://schemas.microsoft.com/office/drawing/2014/main" id="{E3EC20D7-F4B0-C00F-5EDA-B0CF938C6FC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1F720593-FC24-AAD8-7102-76710A1A1A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A23942D-30D6-6549-8465-6AAB58FADD86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5" name="Text Box 1">
            <a:extLst>
              <a:ext uri="{FF2B5EF4-FFF2-40B4-BE49-F238E27FC236}">
                <a16:creationId xmlns:a16="http://schemas.microsoft.com/office/drawing/2014/main" id="{5EA10046-E4DA-E844-FABD-E658691FB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6" name="Text Box 2">
            <a:extLst>
              <a:ext uri="{FF2B5EF4-FFF2-40B4-BE49-F238E27FC236}">
                <a16:creationId xmlns:a16="http://schemas.microsoft.com/office/drawing/2014/main" id="{400FA34F-2A10-EEA2-2B86-F9F5578244B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A614357B-8361-E6A1-7468-DFC67BD72C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311AB79-14E4-3643-BF84-D0777B8181DA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3" name="Text Box 1">
            <a:extLst>
              <a:ext uri="{FF2B5EF4-FFF2-40B4-BE49-F238E27FC236}">
                <a16:creationId xmlns:a16="http://schemas.microsoft.com/office/drawing/2014/main" id="{DD3980C2-F804-6067-FBE7-A52F1B4FC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4" name="Text Box 2">
            <a:extLst>
              <a:ext uri="{FF2B5EF4-FFF2-40B4-BE49-F238E27FC236}">
                <a16:creationId xmlns:a16="http://schemas.microsoft.com/office/drawing/2014/main" id="{64068B7F-A045-BC6D-5E23-8D49B14A3A5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10F5C51-946E-6A31-1A50-BF693D3EAD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501AF5D-43F2-B24A-9F88-642061EE71C8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1" name="Text Box 1">
            <a:extLst>
              <a:ext uri="{FF2B5EF4-FFF2-40B4-BE49-F238E27FC236}">
                <a16:creationId xmlns:a16="http://schemas.microsoft.com/office/drawing/2014/main" id="{99A95AFE-BF8E-E08B-647F-61640C9D7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2" name="Text Box 2">
            <a:extLst>
              <a:ext uri="{FF2B5EF4-FFF2-40B4-BE49-F238E27FC236}">
                <a16:creationId xmlns:a16="http://schemas.microsoft.com/office/drawing/2014/main" id="{67688948-EC48-852F-0DE7-58EAC82E6CC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7931C3A-75CD-2FDC-7DAE-9DAB8556FE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61D11CD-64F9-0647-AC24-15FEFD91DE4B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Text Box 1">
            <a:extLst>
              <a:ext uri="{FF2B5EF4-FFF2-40B4-BE49-F238E27FC236}">
                <a16:creationId xmlns:a16="http://schemas.microsoft.com/office/drawing/2014/main" id="{F27E00EC-A8EF-0797-59AB-7AB73889A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0" name="Text Box 2">
            <a:extLst>
              <a:ext uri="{FF2B5EF4-FFF2-40B4-BE49-F238E27FC236}">
                <a16:creationId xmlns:a16="http://schemas.microsoft.com/office/drawing/2014/main" id="{B43484C4-542C-E37A-4840-2F5A3666FC8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02122C32-F923-D5E8-8D92-6C40D3A3F5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F8F7CDB-E5AF-BC45-909C-4EBB8AC6D74A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7" name="Text Box 1">
            <a:extLst>
              <a:ext uri="{FF2B5EF4-FFF2-40B4-BE49-F238E27FC236}">
                <a16:creationId xmlns:a16="http://schemas.microsoft.com/office/drawing/2014/main" id="{3B8CD86D-A13F-FF3F-1FF2-DA88DC1B3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8" name="Text Box 2">
            <a:extLst>
              <a:ext uri="{FF2B5EF4-FFF2-40B4-BE49-F238E27FC236}">
                <a16:creationId xmlns:a16="http://schemas.microsoft.com/office/drawing/2014/main" id="{A5091D74-8051-C92C-AA4E-1BC41CE668E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6D7FBC-CFFE-8FFD-74A7-190EB0F195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7C916A-219E-600D-C776-6E9A22E7CB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0771BB-D878-804D-589F-9D3F9B429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C8141E-64BA-7340-9E98-AF66A154F588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258462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ADEE55-EE28-2C92-8829-90FFE12B61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2D8CD6-694B-7C70-A1AE-67ACF698A1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C9BDCF-AB4F-EB33-D75F-5D5953F22E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3EE872-3283-2E4C-9BC0-1AABDA0D571F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837764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033C21-0AAD-E65E-7EDD-76603627D1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27C4B1-29DF-6182-ED4F-290F206342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E4EC41-C02F-99F4-9F79-55A4DA4D4A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D7AC18-EC10-F94B-B285-C7C3EABA4524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53599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88D158-9B42-C068-8AE1-3405B7CD44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5629F7-9B63-B07B-E872-496E3B8FF7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963C8E-798D-F829-DDA1-62C3885270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E39F00-DA36-0147-BAD8-50EC8B103F34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59775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B8B0CE-006E-C64E-5A14-0C6C4B9914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F2CE24-4DA4-8C24-A21B-287481285D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3CC223-72FA-109F-8BBA-832C07491B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51067-57C0-F74E-BD97-C15473893391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17540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09BE1F-9047-4C40-7230-CF6B6343B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CA977B-3B76-C07D-3FC2-180AC85C8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A95533-E0D8-5D76-0456-A16098552E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5E568C-0C41-C247-BC16-537F1290A2A9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87486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CA6D4FD-DAAF-E8A5-CE1D-C4A258BC13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7A393F2-C2BE-9F30-CB85-1C84D2C69E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50827A2-7E87-D868-B2C7-E9096C72B5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AA21D-E9C4-BB4B-AAF1-CF50858E3521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60349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6B8C0D9-BC4D-2E2B-A789-55A84C0AE6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16FC38B-BBAE-7544-69A2-9774707981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C8C682-C665-C3ED-FE32-2BB8CBFAEA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6C169-21D6-3945-BF8D-3CE349F3151B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770955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5DF52B-7FB1-DD6C-7094-CAF7BBD2A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2A43082-C295-FB84-F589-EDBD4B3F24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7DDD9BB-1899-D4FB-D2E7-8F5AEA52A2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D4A23-4EEB-B24F-BB9E-04A5F6189198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871043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58DBAA-BA23-DE57-2FA3-BA4277FA78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901425-1146-9788-9E45-06F4679562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A85CB2-6833-1BFD-3728-F59332FA25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9EA68-B5F1-C64A-A5B1-97061D723D4C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88951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0C7D5D-DB93-4055-7288-FFDE7527A5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85516B-301E-20A2-31B1-A3DD58AD6A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FFADAC-7B84-6830-06B7-3A64CF8F0B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16F90E-166C-1447-ABCB-6F369C661250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410825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1ACFEC1-30A1-ADAE-6D0B-6E16DE9ED8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D3F3AC-1E79-F04D-E7D7-BA839ED38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modificar el estilo de texto del patrón</a:t>
            </a:r>
          </a:p>
          <a:p>
            <a:pPr lvl="1"/>
            <a:r>
              <a:rPr lang="es-ES" altLang="da-DK"/>
              <a:t>Segundo nivel</a:t>
            </a:r>
          </a:p>
          <a:p>
            <a:pPr lvl="2"/>
            <a:r>
              <a:rPr lang="es-ES" altLang="da-DK"/>
              <a:t>Tercer nivel</a:t>
            </a:r>
          </a:p>
          <a:p>
            <a:pPr lvl="3"/>
            <a:r>
              <a:rPr lang="es-ES" altLang="da-DK"/>
              <a:t>Cuarto nivel</a:t>
            </a:r>
          </a:p>
          <a:p>
            <a:pPr lvl="4"/>
            <a:r>
              <a:rPr lang="es-ES" altLang="da-DK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2463175-CE7A-6B47-BAD9-492B458B11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9D1E973-506F-624C-ADA5-80BC2EA2D2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83F64BF-A305-E54C-89E0-F9E2E3037D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41BAB86-C066-714F-8197-CA618FE651D5}" type="slidenum">
              <a:rPr lang="es-ES" altLang="da-DK"/>
              <a:pPr/>
              <a:t>‹nr.›</a:t>
            </a:fld>
            <a:endParaRPr lang="es-ES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Billede 2" descr="Skærmbillede 2015-03-11 kl. 13.00.34.png">
            <a:extLst>
              <a:ext uri="{FF2B5EF4-FFF2-40B4-BE49-F238E27FC236}">
                <a16:creationId xmlns:a16="http://schemas.microsoft.com/office/drawing/2014/main" id="{A77D1B2A-A660-4B83-F1AB-866BC6B7D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149725"/>
            <a:ext cx="1984375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170">
            <a:extLst>
              <a:ext uri="{FF2B5EF4-FFF2-40B4-BE49-F238E27FC236}">
                <a16:creationId xmlns:a16="http://schemas.microsoft.com/office/drawing/2014/main" id="{6C3DFA6D-D119-E0AE-C187-9036172633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2390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I SKRIFTLIG TYSK</a:t>
            </a:r>
          </a:p>
        </p:txBody>
      </p:sp>
      <p:sp>
        <p:nvSpPr>
          <p:cNvPr id="15364" name="Rectangle 170">
            <a:extLst>
              <a:ext uri="{FF2B5EF4-FFF2-40B4-BE49-F238E27FC236}">
                <a16:creationId xmlns:a16="http://schemas.microsoft.com/office/drawing/2014/main" id="{23A6E187-2F5A-3898-2A60-204A3D708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da-DK" sz="2400" b="1">
                <a:latin typeface="Avenir Next Regular" panose="020B0503020202020204" pitchFamily="34" charset="0"/>
              </a:rPr>
              <a:t>FP9</a:t>
            </a:r>
          </a:p>
        </p:txBody>
      </p:sp>
      <p:sp>
        <p:nvSpPr>
          <p:cNvPr id="15365" name="Tekstfelt 1">
            <a:extLst>
              <a:ext uri="{FF2B5EF4-FFF2-40B4-BE49-F238E27FC236}">
                <a16:creationId xmlns:a16="http://schemas.microsoft.com/office/drawing/2014/main" id="{2F1DAB95-DC6E-CD67-6836-C7749C760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139" y="6191441"/>
            <a:ext cx="66248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a-DK" altLang="da-DK" sz="1800" b="1" i="1" dirty="0">
                <a:latin typeface="Avenir Next" panose="020B0503020202020204" pitchFamily="34" charset="0"/>
              </a:rPr>
              <a:t>Sidst redigeret april 2025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Billede 2" descr="Skærmbillede 2015-03-11 kl. 13.00.34.png">
            <a:extLst>
              <a:ext uri="{FF2B5EF4-FFF2-40B4-BE49-F238E27FC236}">
                <a16:creationId xmlns:a16="http://schemas.microsoft.com/office/drawing/2014/main" id="{DBA8C842-46CC-5098-92E1-34685582CD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292600"/>
            <a:ext cx="1547813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0" name="Rectangle 170">
            <a:extLst>
              <a:ext uri="{FF2B5EF4-FFF2-40B4-BE49-F238E27FC236}">
                <a16:creationId xmlns:a16="http://schemas.microsoft.com/office/drawing/2014/main" id="{619AAC82-8AFC-5B5C-A3E6-1D8D2CAB15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1628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Held &amp; lykke</a:t>
            </a:r>
            <a:b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</a:br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Hals &amp; Beinbruch</a:t>
            </a:r>
          </a:p>
        </p:txBody>
      </p:sp>
      <p:sp>
        <p:nvSpPr>
          <p:cNvPr id="32771" name="Rectangle 170">
            <a:extLst>
              <a:ext uri="{FF2B5EF4-FFF2-40B4-BE49-F238E27FC236}">
                <a16:creationId xmlns:a16="http://schemas.microsoft.com/office/drawing/2014/main" id="{C22C8CC9-117A-2258-BA26-8415A7A0F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da-DK" sz="2400" b="1">
                <a:latin typeface="Avenir Next Regular" panose="020B0503020202020204" pitchFamily="34" charset="0"/>
              </a:rPr>
              <a:t>FP9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9DD21297-3736-FBAE-7F3C-4D3147AD95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301625"/>
            <a:ext cx="8075612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</a:t>
            </a: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ER TODELT</a:t>
            </a:r>
            <a:endParaRPr lang="da-DK" altLang="da-DK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9EDF679A-F843-EFA6-71DB-18C053AB32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351837" cy="44640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rgbClr val="006666"/>
              </a:buClr>
              <a:buSzPct val="7000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1. del: Lytte- og læsefærdigheder:</a:t>
            </a:r>
          </a:p>
          <a:p>
            <a:pPr marL="738188" lvl="1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Lytteforståelse (20-25 min.) </a:t>
            </a:r>
          </a:p>
          <a:p>
            <a:pPr marL="738188" lvl="1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Læseforståelse (35-40 min.) </a:t>
            </a:r>
          </a:p>
          <a:p>
            <a:pPr marL="738188" lvl="1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Ingen hjælpemidler – foregår digitalt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2. del: Sprogligt fokus og skriftlig fremstilling:</a:t>
            </a:r>
          </a:p>
          <a:p>
            <a:pPr marL="738188" lvl="1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Sprogligt fokus (30 min)</a:t>
            </a:r>
          </a:p>
          <a:p>
            <a:pPr marL="738188" lvl="1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Skriftlig fremstilling (90 min.) Længde: 200-300 ord</a:t>
            </a:r>
          </a:p>
          <a:p>
            <a:pPr marL="738188" lvl="1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Hjælpemidler tilladt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</a:t>
            </a:r>
          </a:p>
        </p:txBody>
      </p:sp>
      <p:pic>
        <p:nvPicPr>
          <p:cNvPr id="16387" name="Billede 4" descr="Tyskbanken logo uden cirkel.png">
            <a:extLst>
              <a:ext uri="{FF2B5EF4-FFF2-40B4-BE49-F238E27FC236}">
                <a16:creationId xmlns:a16="http://schemas.microsoft.com/office/drawing/2014/main" id="{B25C662B-431B-A0BC-80DF-46ED874B4E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DB137AD1-5A4D-8615-EADB-B844347A5D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301625"/>
            <a:ext cx="8075612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ÉN SAMLET KARAKTER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7118A0D9-10D6-0DBF-D359-684F8302C8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351837" cy="40560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 gives én samlet karakter – de enkelte dele vægtes således:</a:t>
            </a: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Lytteforståelse – 25 %</a:t>
            </a: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Læseforståelse – 25 %</a:t>
            </a: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Sprogligt fokus– 15 %</a:t>
            </a: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Skriftlig fremstilling – 35 %</a:t>
            </a:r>
          </a:p>
          <a:p>
            <a:pPr marL="0" indent="0" eaLnBrk="1" hangingPunct="1">
              <a:lnSpc>
                <a:spcPct val="8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</a:t>
            </a:r>
          </a:p>
        </p:txBody>
      </p:sp>
      <p:pic>
        <p:nvPicPr>
          <p:cNvPr id="18435" name="Billede 4" descr="Tyskbanken logo uden cirkel.png">
            <a:extLst>
              <a:ext uri="{FF2B5EF4-FFF2-40B4-BE49-F238E27FC236}">
                <a16:creationId xmlns:a16="http://schemas.microsoft.com/office/drawing/2014/main" id="{482F8EF9-33C3-0C7C-8308-695C839810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1B819EDE-E29A-50C8-0BF9-9C7C9C2A6F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01625"/>
            <a:ext cx="814705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HJÆLPEMIDLER 2. DEL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1B17B206-6A98-FE23-E037-F139545BC0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8765" y="1106935"/>
            <a:ext cx="8363272" cy="4896544"/>
          </a:xfrm>
        </p:spPr>
        <p:txBody>
          <a:bodyPr/>
          <a:lstStyle/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Ordbøger 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Grammatiske oversigter </a:t>
            </a:r>
            <a:r>
              <a:rPr lang="da-DK" altLang="da-DK" sz="20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(se s. 15 og 16 i prøvevejledningen)</a:t>
            </a:r>
            <a:endParaRPr lang="da-DK" altLang="da-DK" sz="2800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Ved skriftlig fremstilling</a:t>
            </a:r>
            <a:r>
              <a:rPr lang="da-DK" altLang="da-DK" sz="28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skal </a:t>
            </a: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skrive tekstfeltet. Tekstfeltet indeholder ikke stave- og grammatikkontrol eller oversættelsesfunktioner.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må altså ikke anvende tekstbehandlingsprogrammer som fx Word, Google Docs, Open Office eller Pages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Det er </a:t>
            </a:r>
            <a:r>
              <a:rPr lang="da-DK" altLang="da-DK" sz="28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ikke </a:t>
            </a: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tilladt at </a:t>
            </a:r>
            <a:r>
              <a:rPr lang="da-DK" altLang="da-DK" sz="28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benuytte</a:t>
            </a: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28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ChatGpt</a:t>
            </a: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da-DK" altLang="da-DK" sz="28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WolframAlpha</a:t>
            </a: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og andre tekstgenererende </a:t>
            </a:r>
            <a:r>
              <a:rPr lang="da-DK" altLang="da-DK" sz="28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chatbotværktøjer</a:t>
            </a: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Arial" panose="020B0604020202020204" pitchFamily="34" charset="0"/>
              <a:buChar char="-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0483" name="Billede 3" descr="Tyskbanken logo uden cirkel.png">
            <a:extLst>
              <a:ext uri="{FF2B5EF4-FFF2-40B4-BE49-F238E27FC236}">
                <a16:creationId xmlns:a16="http://schemas.microsoft.com/office/drawing/2014/main" id="{F5000E2E-2951-0B91-2DD5-34FF8AEF2A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DA2A02B5-ADF2-E65E-0326-DC749CC5CC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01625"/>
            <a:ext cx="814705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LYTTEFORSTÅELSE</a:t>
            </a: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5B4C4903-8384-594C-F3BE-ABFDEB63EF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827213"/>
            <a:ext cx="8075612" cy="4021137"/>
          </a:xfrm>
        </p:spPr>
        <p:txBody>
          <a:bodyPr/>
          <a:lstStyle/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afprøves i: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lytte efter hovedindholdet i forskellige teksttyper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lytte efter specifikke informationer i forskellige teksttyper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2531" name="Billede 3" descr="Tyskbanken logo uden cirkel.png">
            <a:extLst>
              <a:ext uri="{FF2B5EF4-FFF2-40B4-BE49-F238E27FC236}">
                <a16:creationId xmlns:a16="http://schemas.microsoft.com/office/drawing/2014/main" id="{2F23E484-B94C-2D3B-5202-B21FDA6C3C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B3C0C19D-3D20-27BA-3F24-5F8D03221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01625"/>
            <a:ext cx="814705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LÆSEFORSTÅELSE</a:t>
            </a: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1EE25542-FB42-2B4B-05A9-FD523AD5F8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827213"/>
            <a:ext cx="8075612" cy="4021137"/>
          </a:xfrm>
        </p:spPr>
        <p:txBody>
          <a:bodyPr/>
          <a:lstStyle/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afprøves i: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læse efter hovedindholdet i forskellige teksttyper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læse efter specifikke informationer i forskellige teksttyper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4579" name="Billede 3" descr="Tyskbanken logo uden cirkel.png">
            <a:extLst>
              <a:ext uri="{FF2B5EF4-FFF2-40B4-BE49-F238E27FC236}">
                <a16:creationId xmlns:a16="http://schemas.microsoft.com/office/drawing/2014/main" id="{AD0A5DC9-6B41-9D80-A052-BC8731F57B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6E65E3C3-124C-B4FD-E3AA-6E891C6B8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01625"/>
            <a:ext cx="814705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SPROGLIGT FOKUS</a:t>
            </a: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780F2590-7CBE-687D-DA64-2705653951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628800"/>
            <a:ext cx="8075612" cy="4464495"/>
          </a:xfrm>
        </p:spPr>
        <p:txBody>
          <a:bodyPr/>
          <a:lstStyle/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afprøves i: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udvælge passende ord og </a:t>
            </a:r>
            <a:r>
              <a:rPr lang="da-DK" altLang="da-DK" sz="28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chunks</a:t>
            </a: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i kontekst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anvende sprogbrugsregler i kontekst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800" i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”Jeg vil ikke </a:t>
            </a:r>
            <a:r>
              <a:rPr lang="da-DK" altLang="da-DK" sz="2800" b="1" i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skuffe</a:t>
            </a:r>
            <a:r>
              <a:rPr lang="da-DK" altLang="da-DK" sz="2800" i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dig” </a:t>
            </a: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kan give mange forvekslinger, hvis man ikke kigger på hele sammenhængen</a:t>
            </a:r>
            <a:endParaRPr lang="da-DK" altLang="da-DK" sz="2800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6627" name="Billede 3" descr="Tyskbanken logo uden cirkel.png">
            <a:extLst>
              <a:ext uri="{FF2B5EF4-FFF2-40B4-BE49-F238E27FC236}">
                <a16:creationId xmlns:a16="http://schemas.microsoft.com/office/drawing/2014/main" id="{B2E51070-8D64-4693-FFF6-1465BC4BBF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0D0A1DD4-DC57-209A-8B1A-1884F402AF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1625"/>
            <a:ext cx="914400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SKRIFTLIG FREMSTILLING </a:t>
            </a: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96DAC4BE-7BC7-B400-8F37-15D6705A7F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196752"/>
            <a:ext cx="8075612" cy="4969098"/>
          </a:xfrm>
        </p:spPr>
        <p:txBody>
          <a:bodyPr/>
          <a:lstStyle/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Opgaven er todelt – du </a:t>
            </a:r>
            <a:r>
              <a:rPr lang="da-DK" altLang="da-DK" sz="22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skal</a:t>
            </a: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besvare både A og B - sørg for tydeligt at vise dette.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Længde: 200-300 ord. Antallet af ord fremgår automatisk af din </a:t>
            </a:r>
            <a:r>
              <a:rPr lang="da-DK" altLang="da-DK" sz="22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udprintede</a:t>
            </a: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besvarelse, når du skriver i tekstfeltet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Læs opgaven grundigt igennem – slå ord op, hvis du er i tvivl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Lav en brainstorm over emnet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Sørg for at opfylde genren (hvis det er et brev, start med ”Liebe Anne”, husk dato osv.)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Brug gerne centrale ord fra tekstoplægget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Formulér dig i korte og enkle sætninger. Herved bevarer du det grammatiske overblik og formindsker antallet af fejl – dvs. oversæt ikke direkte fra dansk til tysk, men tænk ofte i korte hovedsætninger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8675" name="Billede 3" descr="Tyskbanken logo uden cirkel.png">
            <a:extLst>
              <a:ext uri="{FF2B5EF4-FFF2-40B4-BE49-F238E27FC236}">
                <a16:creationId xmlns:a16="http://schemas.microsoft.com/office/drawing/2014/main" id="{F25124E4-671B-2404-E91B-61DE104268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id="{3A1446FF-20AD-35E8-137E-CA13B080D6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1625"/>
            <a:ext cx="914400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RETTEARBEJDET</a:t>
            </a: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8796CAE8-63E4-AC7F-9E91-1E03133954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1340768"/>
            <a:ext cx="8640960" cy="5074319"/>
          </a:xfrm>
        </p:spPr>
        <p:txBody>
          <a:bodyPr/>
          <a:lstStyle/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Det er en rigtig god ide at printe stilen til rettearbejdet – du ser flere fejl på papir end på skærmen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Navneord med stort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Kongruens – er udsagnsordet bøjet rigtigt efter person og tal? 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  (1. person ental = </a:t>
            </a:r>
            <a:r>
              <a:rPr lang="da-DK" altLang="da-DK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ich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lieb</a:t>
            </a:r>
            <a:r>
              <a:rPr lang="da-DK" altLang="da-DK" sz="17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)</a:t>
            </a:r>
            <a:endParaRPr lang="da-DK" altLang="da-DK" sz="1700" b="1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Har du husket at skrive i samme tid hele vejen igennem? Det er nemmest at skrive i nutid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Køn og kasus – slå navneordenes køn op, så du får sat det rigtige kendeord foran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Ordstilling – hvis det er en bisætning, skal det bøjede udsagnsord stå til sidst: ”</a:t>
            </a:r>
            <a:r>
              <a:rPr lang="da-DK" altLang="ja-JP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Ich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liebe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Deutsch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da-DK" altLang="ja-JP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weil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die </a:t>
            </a:r>
            <a:r>
              <a:rPr lang="da-DK" altLang="ja-JP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Sprache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schön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7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ist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</a:t>
            </a:r>
            <a:endParaRPr lang="da-DK" altLang="ja-JP" sz="17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Henførende stedord (som, der) kan ikke undlades på tysk. De fører tilbage til det nærmeststående navneord og danner desuden en bisætning: ”Er </a:t>
            </a:r>
            <a:r>
              <a:rPr lang="da-DK" altLang="da-DK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ist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ein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Junge, </a:t>
            </a:r>
            <a:r>
              <a:rPr lang="da-DK" altLang="da-DK" sz="17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sehr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klug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ist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Forholdsord – tjek om de styrer akkusativ eller dativ: ”</a:t>
            </a:r>
            <a:r>
              <a:rPr lang="da-DK" altLang="ja-JP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Ich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bin in </a:t>
            </a:r>
            <a:r>
              <a:rPr lang="da-DK" altLang="ja-JP" sz="17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7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Schule</a:t>
            </a: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</a:t>
            </a:r>
            <a:r>
              <a:rPr lang="da-DK" altLang="ja-JP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(in styrer dativ her – derfor die -&gt; der)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Ret punktum, komma og layout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17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17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30723" name="Billede 3" descr="Tyskbanken logo uden cirkel.png">
            <a:extLst>
              <a:ext uri="{FF2B5EF4-FFF2-40B4-BE49-F238E27FC236}">
                <a16:creationId xmlns:a16="http://schemas.microsoft.com/office/drawing/2014/main" id="{42C71FC9-D30C-85BD-577C-0581F937F1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E988F148A1A04D9CE2D133AD007DCB" ma:contentTypeVersion="18" ma:contentTypeDescription="Opret et nyt dokument." ma:contentTypeScope="" ma:versionID="3f8f0641b14dcb91a86c986e2361be80">
  <xsd:schema xmlns:xsd="http://www.w3.org/2001/XMLSchema" xmlns:xs="http://www.w3.org/2001/XMLSchema" xmlns:p="http://schemas.microsoft.com/office/2006/metadata/properties" xmlns:ns2="5ef4eec4-55a9-4cd5-873d-239835961613" xmlns:ns3="61e3f952-e1d8-47ab-b11a-0bc99d20b4fd" targetNamespace="http://schemas.microsoft.com/office/2006/metadata/properties" ma:root="true" ma:fieldsID="deff78ed54bac3f6318a621bce468371" ns2:_="" ns3:_="">
    <xsd:import namespace="5ef4eec4-55a9-4cd5-873d-239835961613"/>
    <xsd:import namespace="61e3f952-e1d8-47ab-b11a-0bc99d20b4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4eec4-55a9-4cd5-873d-2398359616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Billedmærker" ma:readOnly="false" ma:fieldId="{5cf76f15-5ced-4ddc-b409-7134ff3c332f}" ma:taxonomyMulti="true" ma:sspId="145280c7-ebea-4af8-ac78-db571eaf0a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e3f952-e1d8-47ab-b11a-0bc99d20b4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c1fc615-cd7c-4ce8-a704-cb15f1b9bfbd}" ma:internalName="TaxCatchAll" ma:showField="CatchAllData" ma:web="61e3f952-e1d8-47ab-b11a-0bc99d20b4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ef4eec4-55a9-4cd5-873d-239835961613">
      <Terms xmlns="http://schemas.microsoft.com/office/infopath/2007/PartnerControls"/>
    </lcf76f155ced4ddcb4097134ff3c332f>
    <TaxCatchAll xmlns="61e3f952-e1d8-47ab-b11a-0bc99d20b4fd" xsi:nil="true"/>
  </documentManagement>
</p:properties>
</file>

<file path=customXml/itemProps1.xml><?xml version="1.0" encoding="utf-8"?>
<ds:datastoreItem xmlns:ds="http://schemas.openxmlformats.org/officeDocument/2006/customXml" ds:itemID="{16B6C16A-0FEE-4ABB-9B57-2CF99AEF93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7DDEEA-A1AC-446E-A8AC-4C0E385AE8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4eec4-55a9-4cd5-873d-239835961613"/>
    <ds:schemaRef ds:uri="61e3f952-e1d8-47ab-b11a-0bc99d20b4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289576-010B-471B-AD5C-FB0D49C71B23}">
  <ds:schemaRefs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5ef4eec4-55a9-4cd5-873d-239835961613"/>
    <ds:schemaRef ds:uri="http://schemas.microsoft.com/office/infopath/2007/PartnerControls"/>
    <ds:schemaRef ds:uri="61e3f952-e1d8-47ab-b11a-0bc99d20b4fd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15330</TotalTime>
  <Words>561</Words>
  <Application>Microsoft Macintosh PowerPoint</Application>
  <PresentationFormat>Skærmshow (4:3)</PresentationFormat>
  <Paragraphs>82</Paragraphs>
  <Slides>10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Arial Narrow</vt:lpstr>
      <vt:lpstr>Avenir Next</vt:lpstr>
      <vt:lpstr>Avenir Next Regular</vt:lpstr>
      <vt:lpstr>Calibri</vt:lpstr>
      <vt:lpstr>Wingdings</vt:lpstr>
      <vt:lpstr>Diseño predeterminado</vt:lpstr>
      <vt:lpstr>PRØVEN I SKRIFTLIG TYSK</vt:lpstr>
      <vt:lpstr>PRØVEN ER TODELT</vt:lpstr>
      <vt:lpstr>ÉN SAMLET KARAKTER</vt:lpstr>
      <vt:lpstr>HJÆLPEMIDLER 2. DEL</vt:lpstr>
      <vt:lpstr>LYTTEFORSTÅELSE</vt:lpstr>
      <vt:lpstr>LÆSEFORSTÅELSE</vt:lpstr>
      <vt:lpstr>SPROGLIGT FOKUS</vt:lpstr>
      <vt:lpstr>SKRIFTLIG FREMSTILLING </vt:lpstr>
      <vt:lpstr>RETTEARBEJDET</vt:lpstr>
      <vt:lpstr>Held &amp; lykke Hals &amp; Beinbruch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Helle Lodahl Madsen</cp:lastModifiedBy>
  <cp:revision>793</cp:revision>
  <dcterms:created xsi:type="dcterms:W3CDTF">2010-05-23T14:28:12Z</dcterms:created>
  <dcterms:modified xsi:type="dcterms:W3CDTF">2025-04-08T09:46:48Z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0x0101000EE988F148A1A04D9CE2D133AD007DCB</vt:lpwstr>
  </property>
  <property fmtid="{D5CDD505-2E9C-101B-9397-08002B2CF9AE}" pid="3" name="MediaServiceImageTags">
    <vt:lpwstr/>
  </property>
</Properties>
</file>