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1" r:id="rId6"/>
    <p:sldId id="262" r:id="rId7"/>
    <p:sldId id="287" r:id="rId8"/>
    <p:sldId id="263" r:id="rId9"/>
    <p:sldId id="264" r:id="rId10"/>
    <p:sldId id="273" r:id="rId11"/>
    <p:sldId id="266" r:id="rId12"/>
    <p:sldId id="284" r:id="rId13"/>
    <p:sldId id="274" r:id="rId14"/>
    <p:sldId id="283" r:id="rId15"/>
    <p:sldId id="288" r:id="rId16"/>
    <p:sldId id="269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9E848-BBA3-B441-B491-231FE9186451}" v="2" dt="2024-03-13T12:37:44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6"/>
    <p:restoredTop sz="94492"/>
  </p:normalViewPr>
  <p:slideViewPr>
    <p:cSldViewPr>
      <p:cViewPr varScale="1">
        <p:scale>
          <a:sx n="114" d="100"/>
          <a:sy n="114" d="100"/>
        </p:scale>
        <p:origin x="18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F602BD83-EA21-A146-AD4C-73437F497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CFF2E48-E25F-824D-9E71-DE527E9B50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8899D8-72EA-B24B-A2E0-E10E728CD05A}" type="datetime1">
              <a:rPr lang="da-DK" altLang="da-DK"/>
              <a:pPr>
                <a:defRPr/>
              </a:pPr>
              <a:t>08.04.2025</a:t>
            </a:fld>
            <a:endParaRPr lang="da-DK" alt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F32C482-620E-1541-AE4C-AE9837BD1C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DC4D5CF-4182-B247-A6D7-3443C015F1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8FBC29-9A80-3347-91DA-0F082F8E85FD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A9311B7-0DD2-3940-A02D-FCC1659C4F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E0EC7BA-EA73-0C4D-A31E-8A095F0D17D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C82705-B3A0-5A40-A9B7-30B1F42521C7}" type="datetime1">
              <a:rPr lang="da-DK" altLang="da-DK"/>
              <a:pPr>
                <a:defRPr/>
              </a:pPr>
              <a:t>08.04.2025</a:t>
            </a:fld>
            <a:endParaRPr lang="da-DK" altLang="da-DK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A9417FE2-ABAC-8C47-8FCA-86E9521AF6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8AA0DF6E-94C1-4C4B-8B49-25AFF9967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F7F72FE-D4D8-5749-93FA-4193643C93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EAE22EED-0DF8-5548-B8CC-323C972EB9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56CCFB-A093-2143-A9D7-BC90301991A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70E5869-D838-1533-0764-A8DCB24A36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6CD30E7-D77D-4C4F-A3B8-45BE5613A0B8}" type="slidenum">
              <a:rPr lang="da-DK" altLang="da-DK">
                <a:solidFill>
                  <a:srgbClr val="000000"/>
                </a:solidFill>
              </a:rPr>
              <a:pPr/>
              <a:t>2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1BB32C56-C870-7911-F9E2-FFB05A8F3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FF1BA958-3F2C-1B3E-D2DE-3234E28D073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FBA7CD1-0A72-A974-F1FB-98E147EB5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3B5951-7C4A-664F-888A-6A9CC5B4816B}" type="slidenum">
              <a:rPr lang="da-DK" altLang="da-DK">
                <a:solidFill>
                  <a:srgbClr val="000000"/>
                </a:solidFill>
              </a:rPr>
              <a:pPr/>
              <a:t>3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D8881329-6A55-55F7-91E5-D5DF4C26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99B709B6-1AB5-7AFC-4970-E9F2DDB7BB8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9EB1E83-2B87-4AA8-F2F3-5B6B98506F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CA2F48-0804-AF45-AAB8-DEBBFF4E77AC}" type="slidenum">
              <a:rPr lang="da-DK" altLang="da-DK">
                <a:solidFill>
                  <a:srgbClr val="000000"/>
                </a:solidFill>
              </a:rPr>
              <a:pPr/>
              <a:t>5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D550B1D1-47D8-EB77-5791-046F5D3EB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DAAAE91C-8AC9-713E-A131-AAA49E767EB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4B322A5B-3862-9A13-FB98-40BAA6EC97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22F589-0AC9-434B-AAA1-D673AE80AF03}" type="slidenum">
              <a:rPr lang="da-DK" altLang="da-DK">
                <a:solidFill>
                  <a:srgbClr val="000000"/>
                </a:solidFill>
              </a:rPr>
              <a:pPr/>
              <a:t>6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CA5A1407-13FB-0255-05B3-F7DEFB3A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15DA77C0-875A-AB4A-716B-57149A87ED7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E069494-5235-506C-FDE9-390D42DB4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BC6A050-E4E1-5540-B534-E7F2601CA4BC}" type="slidenum">
              <a:rPr lang="da-DK" altLang="da-DK">
                <a:solidFill>
                  <a:srgbClr val="000000"/>
                </a:solidFill>
              </a:rPr>
              <a:pPr/>
              <a:t>8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E49282B5-1295-943B-F8D1-629F66F8C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1AAB339B-C2B6-9F0C-DF9A-B11B2F52BB8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ABECA8-8713-6B26-AC7A-BFB133AB64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4785D6-B06B-C84A-A612-FC5A78C48C36}" type="slidenum">
              <a:rPr lang="da-DK" altLang="da-DK">
                <a:solidFill>
                  <a:srgbClr val="000000"/>
                </a:solidFill>
              </a:rPr>
              <a:pPr/>
              <a:t>9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CAA8585F-77A4-9C29-9296-BDB3FC2D4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C9488D4B-526D-71B5-75D0-5AC3E5BDC16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C77201C-0BFA-EFEB-E7B7-1CBF90960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A47E7CF-C2CE-0D4F-A7EF-89A7AD66451D}" type="slidenum">
              <a:rPr lang="da-DK" altLang="da-DK">
                <a:solidFill>
                  <a:srgbClr val="000000"/>
                </a:solidFill>
              </a:rPr>
              <a:pPr/>
              <a:t>13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2668A782-CD91-B526-375A-3E656BA30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34820" name="Text Box 2">
            <a:extLst>
              <a:ext uri="{FF2B5EF4-FFF2-40B4-BE49-F238E27FC236}">
                <a16:creationId xmlns:a16="http://schemas.microsoft.com/office/drawing/2014/main" id="{51535A8D-3E89-25D7-04B0-CA3EDB4309E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6FA48ED-55C6-2E46-5CC4-0EE2B0194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2ABA275-8B85-6C41-85AC-28F444691860}" type="slidenum">
              <a:rPr lang="da-DK" altLang="da-DK">
                <a:solidFill>
                  <a:srgbClr val="000000"/>
                </a:solidFill>
              </a:rPr>
              <a:pPr/>
              <a:t>14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949188E9-3B19-B68B-3481-675C48DD8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0B8D5020-A611-B7CC-9A36-B01B436BBF6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43E9D127-8A8F-1F08-AC44-A0E17283E4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3DC0D0-0C16-EE4D-A061-0956341A5D9E}" type="slidenum">
              <a:rPr lang="da-DK" altLang="da-DK">
                <a:solidFill>
                  <a:srgbClr val="000000"/>
                </a:solidFill>
              </a:rPr>
              <a:pPr/>
              <a:t>15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38915" name="Text Box 1">
            <a:extLst>
              <a:ext uri="{FF2B5EF4-FFF2-40B4-BE49-F238E27FC236}">
                <a16:creationId xmlns:a16="http://schemas.microsoft.com/office/drawing/2014/main" id="{1070B7E6-63D0-CD61-FDD2-875E3DB3F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38916" name="Text Box 2">
            <a:extLst>
              <a:ext uri="{FF2B5EF4-FFF2-40B4-BE49-F238E27FC236}">
                <a16:creationId xmlns:a16="http://schemas.microsoft.com/office/drawing/2014/main" id="{1A9CD38E-DA05-5EA5-A81A-1BAC7DCC05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6680F5-14BF-BE65-33C5-7E1ECACB8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042B2F-925D-05B6-2056-88E056E37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891D1E-EFA2-ECBA-73D8-938E8305F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C1B19-7BB8-3840-9292-0EF33905525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03929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5FA6F-78F9-9A8E-21F8-B62A85D05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5DBE80-86B3-A049-96DA-5FDAF4B5FD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0A72A0-CD4B-2752-B64A-2BCEBB7FA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B0DF3-58AC-B043-907F-79B1FCC6DAD6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96421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6FB1A6-30DE-C971-3CF9-975D8CE85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BE5483-6EE6-E9BD-9904-48F7107898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689343-E7B2-ADA8-894D-72C69C810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C2DD1-352E-F54E-932A-E9449D7ED20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78519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40FE78-C0DE-2DA1-5CBB-4683C775ED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534CD6-88EE-9D76-2610-AE23B5ACBC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AB59A-656C-4405-F312-7E5568538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A7E01-6E5D-B34C-A711-62C18F26648D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3693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7576C2-A06F-235B-9449-1B9643831E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4F8DD-859F-CDCC-FB5D-4F4363A6E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A810F8-9890-6397-0CB4-17F0531D3D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A21CD-0DCF-8241-8861-C3177A7D5FC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84873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F7B3F1-9376-877C-05CF-BC917E6A72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70F7AA-99A6-1029-580F-F6911F361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2A69B-DCE3-E49A-7AA9-9B4DED9EC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C8E34-6CD8-4E48-9DCC-9EDBEA3D6810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07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4E8D7B-A7D1-4E79-EE37-FE90EF047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D2269A6-2DC9-7361-B663-0280CE624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97DE46-BD62-11C4-C4BE-0706BA257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580EB-7618-E84B-85F0-4C27FB28E07E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83900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44D110-6641-6E4C-CBCC-6731BE9ECD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C9CF62-CC15-6F93-BCD3-3FC6FBF6D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E4F15E-ADA9-5888-154D-F224F66759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7DFAA-8322-9A4A-9DC8-FF8C2183326A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48525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86E356-1736-7D56-2652-C4DF9486F4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A5EE8B-BEDF-5046-E9D1-1BB438B23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75BC36-4A0E-07FD-8782-76DE87F7BB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1B459-3159-914D-9ACB-5D77933ADC9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494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AACA2A-09F9-78DD-CA31-46B9BE6DA8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D69E1E-F05A-E277-0F9B-1F560886E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A48C84-FB59-EADB-66F7-484CA166A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849CD-B5E2-994D-AA3F-F1C7E1ABD406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03216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2C3698-6ED8-9490-CB09-F7113B9116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F6F24A-75E0-5ADC-AFD2-D3E83133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570268-BD3A-F696-4164-B77EE4323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F4960-BC8B-0D47-A962-CEC6A1AF98F7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93095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898317-3FBF-7C74-FE70-708A2DE3A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9BF51D-7EDF-DF50-3C8C-E8148606B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3793FD-71DF-6D45-93C0-98BE2F5EB5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EC06B0-E62B-184E-9189-AB74B5AEE6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260F3F-5F42-0D4F-8AAD-FA388475DF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5051E14-D3BE-3E49-A749-F7A8132DE987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1EBC10BE-3E84-33A9-0265-B44181DA6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F6DEF7DB-42A9-15F9-84AD-B6CF229C6B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MUNDTLIG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E23C5FD6-B292-EBC5-B245-82A2431E3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8627B841-F80D-82D7-D19F-42263A686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790" y="6211669"/>
            <a:ext cx="66248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Sidst redigeret april, 2025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ktangel 1">
            <a:extLst>
              <a:ext uri="{FF2B5EF4-FFF2-40B4-BE49-F238E27FC236}">
                <a16:creationId xmlns:a16="http://schemas.microsoft.com/office/drawing/2014/main" id="{66C73A24-D1AE-8C0F-D2AE-A96305239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855663"/>
            <a:ext cx="864393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Name:  		</a:t>
            </a:r>
          </a:p>
          <a:p>
            <a:pPr eaLnBrk="1" hangingPunct="1"/>
            <a:r>
              <a:rPr lang="da-DK" altLang="da-DK" sz="12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  <a:endParaRPr lang="de-DE" altLang="da-DK" sz="1200" b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Thema: Berlin</a:t>
            </a: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Mein Thema: </a:t>
            </a:r>
            <a:r>
              <a:rPr lang="de-DE" altLang="da-DK" sz="1200" dirty="0">
                <a:latin typeface="Avenir Next Regular" panose="020B0503020202020204" pitchFamily="34" charset="0"/>
              </a:rPr>
              <a:t>Die Mauer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1: Die Mauer im Allgemeinen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-Massenflucht DDR</a:t>
            </a:r>
            <a:r>
              <a:rPr lang="de-DE" altLang="da-DK" sz="1200" i="1" dirty="0">
                <a:latin typeface="Avenir Next Regular" panose="020B0503020202020204" pitchFamily="34" charset="0"/>
                <a:sym typeface="Wingdings" pitchFamily="2" charset="2"/>
              </a:rPr>
              <a:t> BRD</a:t>
            </a:r>
            <a:r>
              <a:rPr lang="de-DE" altLang="da-DK" sz="1200" i="1" dirty="0">
                <a:latin typeface="Avenir Next Regular" panose="020B0503020202020204" pitchFamily="34" charset="0"/>
              </a:rPr>
              <a:t>   </a:t>
            </a:r>
            <a:endParaRPr lang="da-DK" altLang="da-DK" sz="1200" i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-Mauerbau 12./13. August 1961. Massenflucht verhindern.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-Größe: 3,6 Meter – 155 Kilometer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-Mauerfall: 9. November 1989</a:t>
            </a:r>
            <a:endParaRPr lang="da-DK" altLang="da-DK" sz="1200" i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 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2. Peter Fechter</a:t>
            </a:r>
            <a:br>
              <a:rPr lang="de-DE" altLang="da-DK" sz="1200" b="1" i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-Mauergeselle. Checkpoint Charlie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-Was passierte? Fluchtversuch. Grenzsoldaten. 35 Schüsse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-Maueropfer Nummer 39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 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3. Leute über den Mauerfall</a:t>
            </a:r>
            <a:br>
              <a:rPr lang="de-DE" altLang="da-DK" sz="1200" b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Reaktionen – Leute in den Straßen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Freude und Tränen </a:t>
            </a:r>
          </a:p>
          <a:p>
            <a:pPr eaLnBrk="1" hangingPunct="1"/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4. Deutschland nach dem Mauerfall</a:t>
            </a:r>
            <a:br>
              <a:rPr lang="de-DE" altLang="da-DK" sz="1200" b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-Vereinigten Deutschland</a:t>
            </a:r>
            <a:br>
              <a:rPr lang="de-DE" altLang="da-DK" sz="1200" i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-VM in Fußball in Deutschland  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dirty="0">
                <a:latin typeface="Avenir Next Regular" panose="020B0503020202020204" pitchFamily="34" charset="0"/>
              </a:rPr>
              <a:t> 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5. Meine Meinung von der Mauer</a:t>
            </a:r>
            <a:r>
              <a:rPr lang="de-DE" altLang="da-DK" sz="1200" b="1" i="1" dirty="0">
                <a:latin typeface="Avenir Next Regular" panose="020B0503020202020204" pitchFamily="34" charset="0"/>
              </a:rPr>
              <a:t> </a:t>
            </a:r>
          </a:p>
          <a:p>
            <a:pPr eaLnBrk="1" hangingPunct="1"/>
            <a:endParaRPr lang="de-DE" altLang="da-DK" sz="1200" b="1" i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Quellen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:</a:t>
            </a:r>
          </a:p>
          <a:p>
            <a:pPr eaLnBrk="1" hangingPunct="1"/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Schüler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:				</a:t>
            </a:r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Lehrer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:</a:t>
            </a:r>
            <a:endParaRPr lang="da-DK" altLang="da-DK" sz="1400" dirty="0">
              <a:solidFill>
                <a:srgbClr val="000000"/>
              </a:solidFill>
              <a:latin typeface="Avenir Next Regular" panose="020B0503020202020204" pitchFamily="34" charset="0"/>
            </a:endParaRPr>
          </a:p>
          <a:p>
            <a:pPr eaLnBrk="1" hangingPunct="1"/>
            <a:endParaRPr lang="de-DE" altLang="da-DK" sz="1200" i="1" dirty="0"/>
          </a:p>
          <a:p>
            <a:pPr eaLnBrk="1" hangingPunct="1"/>
            <a:endParaRPr lang="da-DK" altLang="da-DK" sz="1200" dirty="0"/>
          </a:p>
        </p:txBody>
      </p:sp>
      <p:pic>
        <p:nvPicPr>
          <p:cNvPr id="30722" name="Billede 2" descr="Tyskbanken logo uden cirkel.png">
            <a:extLst>
              <a:ext uri="{FF2B5EF4-FFF2-40B4-BE49-F238E27FC236}">
                <a16:creationId xmlns:a16="http://schemas.microsoft.com/office/drawing/2014/main" id="{6CA50DB8-F381-DD16-7D6B-C8973F8F4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>
            <a:extLst>
              <a:ext uri="{FF2B5EF4-FFF2-40B4-BE49-F238E27FC236}">
                <a16:creationId xmlns:a16="http://schemas.microsoft.com/office/drawing/2014/main" id="{E1BA3A08-5A1A-AC94-390F-07C3A0215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Selve præsentationen</a:t>
            </a:r>
          </a:p>
        </p:txBody>
      </p:sp>
      <p:sp>
        <p:nvSpPr>
          <p:cNvPr id="31746" name="Pladsholder til indhold 2">
            <a:extLst>
              <a:ext uri="{FF2B5EF4-FFF2-40B4-BE49-F238E27FC236}">
                <a16:creationId xmlns:a16="http://schemas.microsoft.com/office/drawing/2014/main" id="{A1A6F1E6-9991-FED4-57DB-FE8BA797F0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196975"/>
            <a:ext cx="8712200" cy="4929188"/>
          </a:xfrm>
        </p:spPr>
        <p:txBody>
          <a:bodyPr/>
          <a:lstStyle/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Når du har afleveret dispositionen, må du gerne lave et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powerpoint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som kan understøtte din præsentation med fx billeder</a:t>
            </a:r>
          </a:p>
          <a:p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r>
              <a:rPr lang="da-DK" altLang="da-DK" sz="28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KUN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ord fra dispositionen og ikke-levende billeder må indgå i den valgte præsentationsform. Du må IKKE have flere stikord til rådighed, hverken på dispositionen eller på den eventuelle præsentation, end dem, der står på den underskrevne disposition</a:t>
            </a:r>
            <a:r>
              <a:rPr lang="da-DK" altLang="da-DK" sz="2800" dirty="0">
                <a:ea typeface="ＭＳ Ｐゴシック" panose="020B0600070205080204" pitchFamily="34" charset="-128"/>
              </a:rPr>
              <a:t>. </a:t>
            </a:r>
          </a:p>
          <a:p>
            <a:endParaRPr lang="da-DK" altLang="da-DK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77373F34-307F-A978-A6A4-27B3C6005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788" y="333375"/>
            <a:ext cx="8229600" cy="1143000"/>
          </a:xfrm>
        </p:spPr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Præsentationen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1EE077C-60B5-835E-7439-C6245E43BF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Udgangspunkt i dispositionen og de to valgte kilder. Varighed: ca. 7 minutter</a:t>
            </a:r>
          </a:p>
          <a:p>
            <a:pPr marL="0" indent="0">
              <a:buFontTx/>
              <a:buNone/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Du skal præsentere dit underemne ud fra bl.a. de valgte kilder. Der skal være en tydelig anvendelse af kilderne</a:t>
            </a: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Husk at du skal inddrage kultur- og samfundsforhold i tysktalende lande</a:t>
            </a:r>
          </a:p>
          <a:p>
            <a:pPr marL="0" indent="0"/>
            <a:endParaRPr lang="da-DK" altLang="da-DK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2771" name="Billede 4" descr="Tyskbanken logo uden cirkel.png">
            <a:extLst>
              <a:ext uri="{FF2B5EF4-FFF2-40B4-BE49-F238E27FC236}">
                <a16:creationId xmlns:a16="http://schemas.microsoft.com/office/drawing/2014/main" id="{1788CD3E-603D-66F8-91CC-90D97B2C5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B5EFB65F-8771-E466-77A1-9951660C1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32775" cy="114617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2. del: samtalen 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EAFD3B3-2C6E-5A93-90ED-3361581DD9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496300" cy="5067300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Samtale, primært mellem dig og læreren på baggrund af din præsentation. Varighed: ca. 7 minutter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kunne perspektivere dit eget emne til det overordnede tema samt vise viden om hele temaet.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Samtalen skal også fokusere på de</a:t>
            </a:r>
            <a:r>
              <a:rPr lang="da-DK" altLang="da-DK" sz="20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kultur- og samfundsforhold, som temaet indeholder og de perspektiver, der kan inddrages i forbindelse hermed.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vil være en god idé at have styr på alle tekstopgivelserne til det overordnede tema, så du har meget at tale om.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må gerne inddrage viden og personlige erfaringer om kultur- og samfundsforhold.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3795" name="Billede 3" descr="Tyskbanken logo uden cirkel.png">
            <a:extLst>
              <a:ext uri="{FF2B5EF4-FFF2-40B4-BE49-F238E27FC236}">
                <a16:creationId xmlns:a16="http://schemas.microsoft.com/office/drawing/2014/main" id="{9835BA14-7DA3-AF1A-0002-0794F3A17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373688"/>
            <a:ext cx="13319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2D182764-CBA2-F34C-2945-FF15539B4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0038"/>
            <a:ext cx="73152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9F7D0561-6A6C-1836-1C2A-8FCD8ED9E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23288" cy="6192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Tidligst ti skoledage før den skriftlige prøve trækker du lod blandt de opgivne temaer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definerer et emne indenfor det lodtrukne tema. Dette godkendes af læreren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udvælger kilder og fordyber dig i dit selvvalgte emne. Læreren er vejleder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udformer og afleverer en disposition for din præsentation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og din lærer underskriver dispositionen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afleveres, så den kan være censor i hænde senest 14 kalenderdage, før prøven afholdes.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afholdes, og karakter gives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5843" name="Billede 3" descr="Tyskbanken logo uden cirkel.png">
            <a:extLst>
              <a:ext uri="{FF2B5EF4-FFF2-40B4-BE49-F238E27FC236}">
                <a16:creationId xmlns:a16="http://schemas.microsoft.com/office/drawing/2014/main" id="{DCEA6554-2C2F-9A4F-97A6-A61A7DCAF0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5589588"/>
            <a:ext cx="1114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33BB6E90-6E42-FFFD-1A96-2ABDA236C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ECCE8DC2-4835-5A50-BF04-B8336A5E5E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532687" cy="4021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har timer i undervisningen til at vælge underemne, vælge tekster og lave selve dispositionen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altLang="da-DK" sz="3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 de forskellige punkter i dispositionen kan du skrive </a:t>
            </a:r>
            <a:r>
              <a:rPr lang="da-DK" altLang="da-DK" sz="30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små hjælpetekster</a:t>
            </a:r>
            <a:r>
              <a:rPr lang="da-DK" altLang="da-DK" sz="3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til brug under forberedelsen frem til prøven. Disse må ikke medbringes til selve prøven. </a:t>
            </a:r>
          </a:p>
        </p:txBody>
      </p:sp>
      <p:pic>
        <p:nvPicPr>
          <p:cNvPr id="37891" name="Billede 5" descr="Tyskbanken logo uden cirkel.png">
            <a:extLst>
              <a:ext uri="{FF2B5EF4-FFF2-40B4-BE49-F238E27FC236}">
                <a16:creationId xmlns:a16="http://schemas.microsoft.com/office/drawing/2014/main" id="{5223BC18-1518-B2F4-5865-DD536FDC62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Billede 2" descr="Skærmbillede 2015-03-11 kl. 13.00.34.png">
            <a:extLst>
              <a:ext uri="{FF2B5EF4-FFF2-40B4-BE49-F238E27FC236}">
                <a16:creationId xmlns:a16="http://schemas.microsoft.com/office/drawing/2014/main" id="{8A947C09-5D53-4C06-6B7D-FD50538B6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170">
            <a:extLst>
              <a:ext uri="{FF2B5EF4-FFF2-40B4-BE49-F238E27FC236}">
                <a16:creationId xmlns:a16="http://schemas.microsoft.com/office/drawing/2014/main" id="{FAA9E2E3-5AE5-35A2-E5E6-A30C28A3E3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39939" name="Rectangle 170">
            <a:extLst>
              <a:ext uri="{FF2B5EF4-FFF2-40B4-BE49-F238E27FC236}">
                <a16:creationId xmlns:a16="http://schemas.microsoft.com/office/drawing/2014/main" id="{94E98C35-1E07-AF82-2986-F3602A857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A1634D77-0CBA-4EE4-3195-1D5A12A60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6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i FP10 tysk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12CE2C9-F4AC-A3B4-ABB1-E1274E5542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 og varer 20 minutter inklusive karaktergivning</a:t>
            </a:r>
          </a:p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er ingen forberedelsestid. Dispositionen har du lavet i forvejen</a:t>
            </a:r>
          </a:p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 af et selvvalgt emne ud fra det lodtrukne tema. (cirka syv minutter)</a:t>
            </a:r>
          </a:p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2. del: Samtale om det lodtrukne tema med udgangspunkt i din præsentation (cirka syv minutter) </a:t>
            </a: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EC76E179-DE09-9872-BBEB-DD2C62AB9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10418DD4-57DF-8CE4-CF7F-7E13AB064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Lodtrækning af tema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636D03A-62C6-E3F8-02F5-DA98988D1C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trækker lod blandt de temaer, vi har arbejdet med i løbet af året.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Lodtrækningen sker tidligst 10 skoledage inden de skriftlige prøver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Wahl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Berlin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  <a:endParaRPr lang="da-DK" altLang="da-DK" sz="2500" b="1" dirty="0">
              <a:solidFill>
                <a:srgbClr val="11804A"/>
              </a:solidFill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endParaRPr lang="da-DK" altLang="da-DK" sz="2500" b="1" dirty="0">
              <a:solidFill>
                <a:srgbClr val="11804A"/>
              </a:solidFill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8435" name="Billede 3" descr="Tyskbanken logo uden cirkel.png">
            <a:extLst>
              <a:ext uri="{FF2B5EF4-FFF2-40B4-BE49-F238E27FC236}">
                <a16:creationId xmlns:a16="http://schemas.microsoft.com/office/drawing/2014/main" id="{1299CA40-432C-7187-2B8C-8F258BD6B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el 1">
            <a:extLst>
              <a:ext uri="{FF2B5EF4-FFF2-40B4-BE49-F238E27FC236}">
                <a16:creationId xmlns:a16="http://schemas.microsoft.com/office/drawing/2014/main" id="{072A2FD6-3685-B9BA-7023-89AF7D7A7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Avenir Next" panose="020B0503020202020204" pitchFamily="34" charset="0"/>
                <a:ea typeface="ＭＳ Ｐゴシック" panose="020B0600070205080204" pitchFamily="34" charset="-128"/>
              </a:rPr>
              <a:t>Mulighed for gruppeforberedelse</a:t>
            </a:r>
          </a:p>
        </p:txBody>
      </p:sp>
      <p:sp>
        <p:nvSpPr>
          <p:cNvPr id="40962" name="Pladsholder til indhold 2">
            <a:extLst>
              <a:ext uri="{FF2B5EF4-FFF2-40B4-BE49-F238E27FC236}">
                <a16:creationId xmlns:a16="http://schemas.microsoft.com/office/drawing/2014/main" id="{DF4D7756-E5C0-8C69-1828-F6AE44A60C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Du har mulighed for at forberede dig i en gruppe på 2-3 elever</a:t>
            </a:r>
          </a:p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I trækker lod sammen, men afleverer hver jeres disposition og går til hver jeres prøve</a:t>
            </a:r>
          </a:p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Dispositionerne behøver ikke at være ens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3079C440-CB2E-33A0-EB5D-A179819B5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296863"/>
            <a:ext cx="7316787" cy="11525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Valg af underemne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137E9B0-9B77-55ED-FA0F-2020339431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1673225"/>
            <a:ext cx="7696200" cy="53879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Når du har trukket lod blandt temaerne, skal du selv vælge et emne under dette tema. Emnet skal give dig mulighed for at anvende viden om kultur- og samfundsforhold i tysktalende lande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Wahl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Luisa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Neubauer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–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eine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Klimaaktivistin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Das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Schulsystem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in Deutschland und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Dänemark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Berlin: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Fall der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Mauer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Sport in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da-DK" altLang="da-DK" sz="2200" b="1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Arial Narrow" panose="020B0604020202020204" pitchFamily="34" charset="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4" descr="Tyskbanken logo uden cirkel.png">
            <a:extLst>
              <a:ext uri="{FF2B5EF4-FFF2-40B4-BE49-F238E27FC236}">
                <a16:creationId xmlns:a16="http://schemas.microsoft.com/office/drawing/2014/main" id="{0ED836B5-ACFD-6E6F-F837-1831FF0CD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0FBDFE69-B9CC-3342-1A17-04B5F0E04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00038"/>
            <a:ext cx="82169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 til underemnet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5C47BD3-F5CF-3F36-7D2D-3AFD99CE7C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361363" cy="5360988"/>
          </a:xfrm>
        </p:spPr>
        <p:txBody>
          <a:bodyPr/>
          <a:lstStyle/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til det valgte underemne skal udarbejdes på baggrund af kilder, som du finder i samarbejde med din lærer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Kilderne må gerne være fra tekstopgivelserne, men må også gerne være nye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vælge mindst to kilder. Kilderne skal være på tysk.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En kilde kan være en artikel, en video, en sang, et interview, en novelle osv.  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4" descr="Tyskbanken logo uden cirkel.png">
            <a:extLst>
              <a:ext uri="{FF2B5EF4-FFF2-40B4-BE49-F238E27FC236}">
                <a16:creationId xmlns:a16="http://schemas.microsoft.com/office/drawing/2014/main" id="{CA508D1D-D3B5-6390-E4EA-400BD364B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B5AF34B8-68CF-5739-473F-9386186EF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4578" name="Pladsholder til indhold 2">
            <a:extLst>
              <a:ext uri="{FF2B5EF4-FFF2-40B4-BE49-F238E27FC236}">
                <a16:creationId xmlns:a16="http://schemas.microsoft.com/office/drawing/2014/main" id="{0CF4EAFF-FEF3-8475-6579-C6A72C0090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på tysk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i stikordsform (undtagen overskrifterne), men må gerne indeholde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Må gerne indeholde billeder og statistikker – det kan evt. vedlægges som bilag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Hvis der er tekst på billedet, skal teksten være på tysk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kan vælge at lave din disposition som et PPT. Dette kan printes og afleveres som din disposition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2234E687-E2D6-AC40-9C73-7ECBA98F6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465138"/>
            <a:ext cx="6838950" cy="6429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da-DK" altLang="da-DK" sz="4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9AE58667-E658-15B8-D026-C1798E4CD8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60579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Skal indeholde: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Elevens navn og klasse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Titel på det overordnede tema, som det selvvalgte emne er valgt i forbindelse med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Titel på det selvvalgte emne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X antal underpunkter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Kildefortegnelse over anvendte kilder til prøven.           (min. 2 kilder)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Lærerens og elevens underskrift.</a:t>
            </a:r>
          </a:p>
        </p:txBody>
      </p:sp>
      <p:pic>
        <p:nvPicPr>
          <p:cNvPr id="25603" name="Billede 4" descr="Tyskbanken logo uden cirkel.png">
            <a:extLst>
              <a:ext uri="{FF2B5EF4-FFF2-40B4-BE49-F238E27FC236}">
                <a16:creationId xmlns:a16="http://schemas.microsoft.com/office/drawing/2014/main" id="{158CAA7F-7D47-20D7-D8F4-7660168EE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05889280-FCBA-96A2-6F0E-E73FE999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7920037" cy="687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CH" altLang="da-DK" sz="16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Name:	</a:t>
            </a:r>
          </a:p>
          <a:p>
            <a:pPr eaLnBrk="1" hangingPunct="1"/>
            <a:r>
              <a:rPr lang="de-CH" altLang="da-DK" sz="16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Unser Thema: </a:t>
            </a:r>
            <a:r>
              <a:rPr lang="de-CH" altLang="da-DK" sz="1600" dirty="0"/>
              <a:t>Sport, </a:t>
            </a:r>
            <a:r>
              <a:rPr lang="de-CH" altLang="da-DK" sz="1600" b="1" dirty="0"/>
              <a:t>Mein Thema: </a:t>
            </a:r>
            <a:r>
              <a:rPr lang="de-CH" altLang="da-DK" sz="1600" dirty="0"/>
              <a:t>Fuβball 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1. Fuβball in Deutschland </a:t>
            </a:r>
            <a:endParaRPr lang="de-CH" altLang="da-DK" sz="1600" dirty="0"/>
          </a:p>
          <a:p>
            <a:pPr>
              <a:spcBef>
                <a:spcPct val="20000"/>
              </a:spcBef>
            </a:pPr>
            <a:r>
              <a:rPr lang="de-CH" altLang="da-DK" sz="1400" dirty="0"/>
              <a:t>- Entwicklung der letzten 50 Jahren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Die Bundesliga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Bedeutung </a:t>
            </a:r>
            <a:r>
              <a:rPr lang="de-CH" altLang="da-DK" sz="1400" dirty="0" err="1"/>
              <a:t>für</a:t>
            </a:r>
            <a:r>
              <a:rPr lang="de-CH" altLang="da-DK" sz="1400" dirty="0"/>
              <a:t> Deutschland 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2. Meine Lieblingsmannschaft in der Bundesliga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FC Bayern München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Stadion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Manuel Neuer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Waren im Fanshop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3. Deutschlands Nationalmannschaft </a:t>
            </a:r>
            <a:endParaRPr lang="de-CH" altLang="da-DK" sz="1600" dirty="0"/>
          </a:p>
          <a:p>
            <a:pPr>
              <a:spcBef>
                <a:spcPct val="20000"/>
              </a:spcBef>
            </a:pPr>
            <a:r>
              <a:rPr lang="de-CH" altLang="da-DK" sz="1400" dirty="0"/>
              <a:t>- Die wichtigsten Spieler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Ost- und Westdeutschland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Weltmeister 2014 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4. Meine Meinung</a:t>
            </a:r>
            <a:endParaRPr lang="de-CH" altLang="da-DK" sz="1600" dirty="0"/>
          </a:p>
          <a:p>
            <a:pPr>
              <a:spcBef>
                <a:spcPct val="20000"/>
              </a:spcBef>
            </a:pPr>
            <a:r>
              <a:rPr lang="de-CH" altLang="da-DK" sz="1400" dirty="0"/>
              <a:t>- Die Bedeutung des Fussballspieles</a:t>
            </a:r>
          </a:p>
          <a:p>
            <a:pPr>
              <a:spcBef>
                <a:spcPct val="20000"/>
              </a:spcBef>
            </a:pPr>
            <a:r>
              <a:rPr lang="de-CH" altLang="da-DK" sz="1400" b="1" dirty="0"/>
              <a:t>Quellen</a:t>
            </a:r>
          </a:p>
          <a:p>
            <a:pPr>
              <a:spcBef>
                <a:spcPct val="20000"/>
              </a:spcBef>
            </a:pPr>
            <a:endParaRPr lang="de-CH" altLang="da-DK" sz="1400" b="1" dirty="0"/>
          </a:p>
          <a:p>
            <a:pPr eaLnBrk="1" hangingPunct="1"/>
            <a:r>
              <a:rPr lang="de-CH" altLang="da-DK" sz="1600" dirty="0">
                <a:solidFill>
                  <a:srgbClr val="000000"/>
                </a:solidFill>
                <a:latin typeface="Avenir Next Regular" panose="020B0503020202020204" pitchFamily="34" charset="0"/>
              </a:rPr>
              <a:t>Unterschrift Schüler:				Unterschrift Lehrer:</a:t>
            </a:r>
            <a:endParaRPr lang="de-CH" altLang="da-DK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/>
            <a:endParaRPr lang="da-DK" altLang="da-DK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/>
            <a:endParaRPr lang="da-DK" altLang="da-DK" sz="20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/>
            <a:endParaRPr lang="da-DK" altLang="da-DK" sz="2000" b="1" dirty="0">
              <a:solidFill>
                <a:srgbClr val="000000"/>
              </a:solidFill>
            </a:endParaRPr>
          </a:p>
          <a:p>
            <a:pPr eaLnBrk="1" hangingPunct="1"/>
            <a:r>
              <a:rPr lang="da-DK" altLang="da-DK" sz="2000" b="1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27650" name="Billede 3" descr="Tyskbanken logo uden cirkel.png">
            <a:extLst>
              <a:ext uri="{FF2B5EF4-FFF2-40B4-BE49-F238E27FC236}">
                <a16:creationId xmlns:a16="http://schemas.microsoft.com/office/drawing/2014/main" id="{FABA498C-2128-14A1-7593-493BE3CEC3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8" ma:contentTypeDescription="Opret et nyt dokument." ma:contentTypeScope="" ma:versionID="3f8f0641b14dcb91a86c986e2361be80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deff78ed54bac3f6318a621bce468371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145280c7-ebea-4af8-ac78-db571eaf0a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1fc615-cd7c-4ce8-a704-cb15f1b9bfbd}" ma:internalName="TaxCatchAll" ma:showField="CatchAllData" ma:web="61e3f952-e1d8-47ab-b11a-0bc99d20b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4eec4-55a9-4cd5-873d-239835961613">
      <Terms xmlns="http://schemas.microsoft.com/office/infopath/2007/PartnerControls"/>
    </lcf76f155ced4ddcb4097134ff3c332f>
    <TaxCatchAll xmlns="61e3f952-e1d8-47ab-b11a-0bc99d20b4fd" xsi:nil="true"/>
  </documentManagement>
</p:properties>
</file>

<file path=customXml/itemProps1.xml><?xml version="1.0" encoding="utf-8"?>
<ds:datastoreItem xmlns:ds="http://schemas.openxmlformats.org/officeDocument/2006/customXml" ds:itemID="{AA7E4752-D219-41D7-8644-1D5FEDA08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6ED287-6E77-4CB0-A497-D3EA415D9C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3F5029-6EE3-45A4-9AE4-FDF8BE1AD715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61e3f952-e1d8-47ab-b11a-0bc99d20b4fd"/>
    <ds:schemaRef ds:uri="http://schemas.microsoft.com/office/infopath/2007/PartnerControls"/>
    <ds:schemaRef ds:uri="http://schemas.openxmlformats.org/package/2006/metadata/core-properties"/>
    <ds:schemaRef ds:uri="5ef4eec4-55a9-4cd5-873d-23983596161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27883</TotalTime>
  <Words>993</Words>
  <Application>Microsoft Macintosh PowerPoint</Application>
  <PresentationFormat>Skærmshow (4:3)</PresentationFormat>
  <Paragraphs>145</Paragraphs>
  <Slides>16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Arial Narrow</vt:lpstr>
      <vt:lpstr>Avenir Next</vt:lpstr>
      <vt:lpstr>Avenir Next Regular</vt:lpstr>
      <vt:lpstr>Calibri</vt:lpstr>
      <vt:lpstr>Verdana</vt:lpstr>
      <vt:lpstr>Wingdings</vt:lpstr>
      <vt:lpstr>Diseño predeterminado</vt:lpstr>
      <vt:lpstr>PRØVEN I MUNDTLIG TYSK</vt:lpstr>
      <vt:lpstr>Den mundtlige prøve i FP10 tysk</vt:lpstr>
      <vt:lpstr>Lodtrækning af tema</vt:lpstr>
      <vt:lpstr>Mulighed for gruppeforberedelse</vt:lpstr>
      <vt:lpstr>Valg af underemne</vt:lpstr>
      <vt:lpstr>Kilder til underemnet</vt:lpstr>
      <vt:lpstr>Dispositionen</vt:lpstr>
      <vt:lpstr>Dispositionen</vt:lpstr>
      <vt:lpstr>PowerPoint-præsentation</vt:lpstr>
      <vt:lpstr>PowerPoint-præsentation</vt:lpstr>
      <vt:lpstr>Selve præsentationen</vt:lpstr>
      <vt:lpstr>1. del: Præsentationen</vt:lpstr>
      <vt:lpstr>2. del: samtalen </vt:lpstr>
      <vt:lpstr>Arbejdsgangen</vt:lpstr>
      <vt:lpstr>Arbejdsgangen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Helle Lodahl Madsen</cp:lastModifiedBy>
  <cp:revision>807</cp:revision>
  <dcterms:created xsi:type="dcterms:W3CDTF">2010-05-23T14:28:12Z</dcterms:created>
  <dcterms:modified xsi:type="dcterms:W3CDTF">2025-04-08T09:27:26Z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  <property fmtid="{D5CDD505-2E9C-101B-9397-08002B2CF9AE}" pid="3" name="MediaServiceImageTags">
    <vt:lpwstr/>
  </property>
</Properties>
</file>