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6" r:id="rId5"/>
    <p:sldId id="261" r:id="rId6"/>
    <p:sldId id="288" r:id="rId7"/>
    <p:sldId id="276" r:id="rId8"/>
    <p:sldId id="263" r:id="rId9"/>
    <p:sldId id="264" r:id="rId10"/>
    <p:sldId id="273" r:id="rId11"/>
    <p:sldId id="279" r:id="rId12"/>
    <p:sldId id="285" r:id="rId13"/>
    <p:sldId id="281" r:id="rId14"/>
    <p:sldId id="283" r:id="rId15"/>
    <p:sldId id="277" r:id="rId16"/>
    <p:sldId id="278" r:id="rId17"/>
    <p:sldId id="270" r:id="rId18"/>
    <p:sldId id="271" r:id="rId19"/>
    <p:sldId id="275" r:id="rId20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412D26-1C8D-644C-B533-026A6F72744D}" v="13" dt="2024-03-13T12:33:51.2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66"/>
    <p:restoredTop sz="94601"/>
  </p:normalViewPr>
  <p:slideViewPr>
    <p:cSldViewPr>
      <p:cViewPr varScale="1">
        <p:scale>
          <a:sx n="104" d="100"/>
          <a:sy n="104" d="100"/>
        </p:scale>
        <p:origin x="2024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D434F766-D08F-529A-C786-D0A9D282268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9A9ED737-3F7F-2301-ED2E-C87ACEB8A22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3DCE9407-1212-714D-8B79-B1123DA48490}" type="datetimeFigureOut">
              <a:rPr lang="da-DK"/>
              <a:pPr>
                <a:defRPr/>
              </a:pPr>
              <a:t>08.04.2025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5E60D12E-2FC6-8D3A-32CD-98C10BAAB00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2556BA6-77B6-33B1-F42D-52042A6E0E4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9646574-E2DE-B64A-AA6E-3A28671F765D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19F0A546-A093-68DA-77C5-93E4C088E3C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563DF316-F36E-01E6-8AFD-434EA4A8E8C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455B8EF-9E49-1540-9650-5F5E4E9AFFF7}" type="datetime1">
              <a:rPr lang="da-DK" altLang="x-none"/>
              <a:pPr>
                <a:defRPr/>
              </a:pPr>
              <a:t>08.04.2025</a:t>
            </a:fld>
            <a:endParaRPr lang="da-DK" altLang="x-none"/>
          </a:p>
        </p:txBody>
      </p:sp>
      <p:sp>
        <p:nvSpPr>
          <p:cNvPr id="4" name="Pladsholder til diasbillede 3">
            <a:extLst>
              <a:ext uri="{FF2B5EF4-FFF2-40B4-BE49-F238E27FC236}">
                <a16:creationId xmlns:a16="http://schemas.microsoft.com/office/drawing/2014/main" id="{3CD73D71-4E93-E913-CC7B-88166299888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a-DK" noProof="0"/>
          </a:p>
        </p:txBody>
      </p:sp>
      <p:sp>
        <p:nvSpPr>
          <p:cNvPr id="5" name="Pladsholder til noter 4">
            <a:extLst>
              <a:ext uri="{FF2B5EF4-FFF2-40B4-BE49-F238E27FC236}">
                <a16:creationId xmlns:a16="http://schemas.microsoft.com/office/drawing/2014/main" id="{38D24662-30CE-74B3-125A-D0AAB11F21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8A10783-746D-863C-DB01-AED49DC336A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6">
            <a:extLst>
              <a:ext uri="{FF2B5EF4-FFF2-40B4-BE49-F238E27FC236}">
                <a16:creationId xmlns:a16="http://schemas.microsoft.com/office/drawing/2014/main" id="{0058493E-77A2-29C2-5ADD-2F8AFDB866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9B9C2C8-F6DC-1545-AEC6-FA0720C9E67A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7699EF52-4FD3-BC89-2477-F9F2AFE8D4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5104380-BEE7-6D4D-A2D2-5E94ABB05D8C}" type="slidenum">
              <a:rPr lang="da-DK" altLang="da-DK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1" name="Text Box 1">
            <a:extLst>
              <a:ext uri="{FF2B5EF4-FFF2-40B4-BE49-F238E27FC236}">
                <a16:creationId xmlns:a16="http://schemas.microsoft.com/office/drawing/2014/main" id="{DFE6702E-6322-8E98-BB46-D2D37A2DC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2" name="Text Box 2">
            <a:extLst>
              <a:ext uri="{FF2B5EF4-FFF2-40B4-BE49-F238E27FC236}">
                <a16:creationId xmlns:a16="http://schemas.microsoft.com/office/drawing/2014/main" id="{F12CF8F9-692F-6B0F-FC0D-5F9102E6F8F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F24B71CC-2137-0B2C-3FF2-8F3AED28CB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3F0E91E-9771-B54F-83AB-B9930A00558A}" type="slidenum">
              <a:rPr lang="da-DK" altLang="da-DK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07" name="Text Box 1">
            <a:extLst>
              <a:ext uri="{FF2B5EF4-FFF2-40B4-BE49-F238E27FC236}">
                <a16:creationId xmlns:a16="http://schemas.microsoft.com/office/drawing/2014/main" id="{EBF4BC3A-E67F-0E14-C512-C0507F60E2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08" name="Text Box 2">
            <a:extLst>
              <a:ext uri="{FF2B5EF4-FFF2-40B4-BE49-F238E27FC236}">
                <a16:creationId xmlns:a16="http://schemas.microsoft.com/office/drawing/2014/main" id="{9067A516-A10F-3C9A-57BD-E0A6966B4FB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F16A50EE-974A-D15C-8464-46C42E2A1C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E25EA06-6B93-CF45-824D-D9F25DFE2E4F}" type="slidenum">
              <a:rPr lang="da-DK" altLang="da-DK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55" name="Text Box 1">
            <a:extLst>
              <a:ext uri="{FF2B5EF4-FFF2-40B4-BE49-F238E27FC236}">
                <a16:creationId xmlns:a16="http://schemas.microsoft.com/office/drawing/2014/main" id="{631EC3C7-E1F0-5380-47CF-297509A0D3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4227175" y="-11796713"/>
            <a:ext cx="16656050" cy="124920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56" name="Text Box 2">
            <a:extLst>
              <a:ext uri="{FF2B5EF4-FFF2-40B4-BE49-F238E27FC236}">
                <a16:creationId xmlns:a16="http://schemas.microsoft.com/office/drawing/2014/main" id="{233CEBB5-8827-6FFF-7B1D-03EDADF0EAD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4CA61BCB-74FF-0AE7-5466-44FF551B01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0DE2865-4A30-C94C-A69F-C9EA2AEFA620}" type="slidenum">
              <a:rPr lang="da-DK" altLang="da-DK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7" name="Text Box 1">
            <a:extLst>
              <a:ext uri="{FF2B5EF4-FFF2-40B4-BE49-F238E27FC236}">
                <a16:creationId xmlns:a16="http://schemas.microsoft.com/office/drawing/2014/main" id="{8684ADCE-4A85-A79F-A6A0-71B80DD0D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8" name="Text Box 2">
            <a:extLst>
              <a:ext uri="{FF2B5EF4-FFF2-40B4-BE49-F238E27FC236}">
                <a16:creationId xmlns:a16="http://schemas.microsoft.com/office/drawing/2014/main" id="{39B3923A-177D-78C5-11F5-63A285D29C6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4D6F8AD4-B3D7-0783-4297-8C2DBF40B9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DE8C46A-1F7E-D849-AD52-FA36A758447E}" type="slidenum">
              <a:rPr lang="da-DK" altLang="da-DK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5" name="Text Box 1">
            <a:extLst>
              <a:ext uri="{FF2B5EF4-FFF2-40B4-BE49-F238E27FC236}">
                <a16:creationId xmlns:a16="http://schemas.microsoft.com/office/drawing/2014/main" id="{6B736119-2E1E-2341-C04D-648BCC05FD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6" name="Text Box 2">
            <a:extLst>
              <a:ext uri="{FF2B5EF4-FFF2-40B4-BE49-F238E27FC236}">
                <a16:creationId xmlns:a16="http://schemas.microsoft.com/office/drawing/2014/main" id="{8A4D2821-56C9-2E02-8CBE-F2CD5810B15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484C3C29-2587-263D-7791-4024FB8A51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A3878C7-0AE6-F940-8274-94B4E5349FB0}" type="slidenum">
              <a:rPr lang="da-DK" altLang="da-DK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819" name="Text Box 1">
            <a:extLst>
              <a:ext uri="{FF2B5EF4-FFF2-40B4-BE49-F238E27FC236}">
                <a16:creationId xmlns:a16="http://schemas.microsoft.com/office/drawing/2014/main" id="{FE78337B-05D8-B7DA-86F0-90DEFDAF15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4227175" y="-11796713"/>
            <a:ext cx="16656050" cy="124920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820" name="Text Box 2">
            <a:extLst>
              <a:ext uri="{FF2B5EF4-FFF2-40B4-BE49-F238E27FC236}">
                <a16:creationId xmlns:a16="http://schemas.microsoft.com/office/drawing/2014/main" id="{3CC9E9A6-A0DB-14EE-1888-4F14CFAF4FD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6B4C4DF0-8E1D-2C47-F34A-BD9FA73E3F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64A5E35-4100-9145-98C6-F45EEB2D6FA7}" type="slidenum">
              <a:rPr lang="da-DK" altLang="da-DK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867" name="Text Box 1">
            <a:extLst>
              <a:ext uri="{FF2B5EF4-FFF2-40B4-BE49-F238E27FC236}">
                <a16:creationId xmlns:a16="http://schemas.microsoft.com/office/drawing/2014/main" id="{5893FFA1-9861-C4B0-D7CC-6075084367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868" name="Text Box 2">
            <a:extLst>
              <a:ext uri="{FF2B5EF4-FFF2-40B4-BE49-F238E27FC236}">
                <a16:creationId xmlns:a16="http://schemas.microsoft.com/office/drawing/2014/main" id="{6356BDCA-21DE-FC94-AECF-330D1F2F2EA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EF89BC-9D58-0B45-6B24-CF5B8B2A3C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23A44CA-D040-BEA7-3AB0-9D019C6D0C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82C3874-1C2D-540B-FFBE-017DE2B11F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0AA89-DC0C-2E4D-8957-41EF36352250}" type="slidenum">
              <a:rPr lang="es-ES" altLang="da-DK"/>
              <a:pPr>
                <a:defRPr/>
              </a:pPr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4154856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80BD617-F9A4-EBA5-7095-4E15A19EC1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28F217-005C-31CE-BE01-17F424B4BA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F7DFD11-04B7-4695-68B7-24309BEF33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BF317-4507-044C-AE64-A5E8AC1389DC}" type="slidenum">
              <a:rPr lang="es-ES" altLang="da-DK"/>
              <a:pPr>
                <a:defRPr/>
              </a:pPr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3021432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5D51139-2C2F-46BE-851B-05DB18B5DE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32FB3F-3C6F-4052-DB1F-D0717BD3D2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40A24C2-3785-32A4-2B64-252DD3A8BC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82C67-E071-A343-96DF-1F24F00D5A2E}" type="slidenum">
              <a:rPr lang="es-ES" altLang="da-DK"/>
              <a:pPr>
                <a:defRPr/>
              </a:pPr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2131182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0C14EBC-6223-A285-1BCD-29DFD0FF69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375897-62FD-41A1-00B4-0109D8013E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E1291A-D7D2-F8E6-DD21-F58FA834EE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D3B4E-0FD1-244B-AAD5-5DA1BA82C819}" type="slidenum">
              <a:rPr lang="es-ES" altLang="da-DK"/>
              <a:pPr>
                <a:defRPr/>
              </a:pPr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224026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2F1DEB5-8524-D816-377F-BBF9B5CA89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27F8746-FCC6-02FC-B194-891EE7E1BF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863AAFA-79E1-1230-03D3-81AEBE2A97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3BC40-6423-2A40-BA75-4F09A224F7B7}" type="slidenum">
              <a:rPr lang="es-ES" altLang="da-DK"/>
              <a:pPr>
                <a:defRPr/>
              </a:pPr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1429600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CB2CCB-228C-FCD1-D7FC-ED14F146EA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8E34DE-8139-2D26-6ADC-5D14BCB510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401D23-067C-0442-3C14-1DDD3EE61E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6F9635-179A-4B48-A47D-C411EE1C48CD}" type="slidenum">
              <a:rPr lang="es-ES" altLang="da-DK"/>
              <a:pPr>
                <a:defRPr/>
              </a:pPr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3615496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B6A4EEF-B95E-EF40-B8C5-B22C216725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196FBF6-A17A-7502-8491-D4CE3B760D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D355EFC-845D-6F8A-4415-BA9C904680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98125-BD3E-8446-B410-35C6E2060A27}" type="slidenum">
              <a:rPr lang="es-ES" altLang="da-DK"/>
              <a:pPr>
                <a:defRPr/>
              </a:pPr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396487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EDB61A5-569A-A984-ADED-31677081C5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FC50373-DC05-6BEE-E459-DB068041E1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B51B3D9-847B-1AF8-9990-64C6790F11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239F6-CD87-8745-93A2-7A42C568BF2A}" type="slidenum">
              <a:rPr lang="es-ES" altLang="da-DK"/>
              <a:pPr>
                <a:defRPr/>
              </a:pPr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245282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ABAFF0C-238C-646A-2A04-00E0F401DB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95338E4-10B5-694C-A686-E3E8595CBC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4B0A48B-6D92-ABA7-9A79-24E07397AF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B45D44-B3BC-A34A-8059-0259B7BAC970}" type="slidenum">
              <a:rPr lang="es-ES" altLang="da-DK"/>
              <a:pPr>
                <a:defRPr/>
              </a:pPr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4208068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F225DAD-3A4C-9FB6-6E5D-5A58DD305C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5CC7DE-4676-44C1-5DFF-1B42FAB31A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4C16A2-0BB0-4086-2EF5-5D963281F5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906C0-4D6F-754B-A8C0-601BE6EF0E6E}" type="slidenum">
              <a:rPr lang="es-ES" altLang="da-DK"/>
              <a:pPr>
                <a:defRPr/>
              </a:pPr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2601524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B441BB-7C83-B3BC-2802-CDA6B202A3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64E850-4CDE-67A3-5C47-B56054E94F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876159-A727-FB24-8347-2A33978AD5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B35EC-796E-AF45-979F-A07C2E69ED72}" type="slidenum">
              <a:rPr lang="es-ES" altLang="da-DK"/>
              <a:pPr>
                <a:defRPr/>
              </a:pPr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1303826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34C5C8F-F2C0-86FF-726D-3DE7E430B1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da-DK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F7A813D-93A7-2ACA-9B12-CD1D4256D9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da-DK"/>
              <a:t>Haga clic para modificar el estilo de texto del patrón</a:t>
            </a:r>
          </a:p>
          <a:p>
            <a:pPr lvl="1"/>
            <a:r>
              <a:rPr lang="es-ES" altLang="da-DK"/>
              <a:t>Segundo nivel</a:t>
            </a:r>
          </a:p>
          <a:p>
            <a:pPr lvl="2"/>
            <a:r>
              <a:rPr lang="es-ES" altLang="da-DK"/>
              <a:t>Tercer nivel</a:t>
            </a:r>
          </a:p>
          <a:p>
            <a:pPr lvl="3"/>
            <a:r>
              <a:rPr lang="es-ES" altLang="da-DK"/>
              <a:t>Cuarto nivel</a:t>
            </a:r>
          </a:p>
          <a:p>
            <a:pPr lvl="4"/>
            <a:r>
              <a:rPr lang="es-ES" altLang="da-DK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94618C9-51DF-1E35-1662-0DB227FD805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513252F-D54F-84CA-1BD1-31E4A2FA66A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55C5FC0-6846-00EF-AC5B-89A2FEA3EF6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12EAE44-1E98-C841-8759-D4E5E5E7227C}" type="slidenum">
              <a:rPr lang="es-ES" altLang="da-DK"/>
              <a:pPr>
                <a:defRPr/>
              </a:pPr>
              <a:t>‹nr.›</a:t>
            </a:fld>
            <a:endParaRPr lang="es-ES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Billede 2" descr="Skærmbillede 2015-03-11 kl. 13.00.34.png">
            <a:extLst>
              <a:ext uri="{FF2B5EF4-FFF2-40B4-BE49-F238E27FC236}">
                <a16:creationId xmlns:a16="http://schemas.microsoft.com/office/drawing/2014/main" id="{E45AB9BE-5C1D-3E5D-EE16-C463C558E2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4149725"/>
            <a:ext cx="1984375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Rectangle 170">
            <a:extLst>
              <a:ext uri="{FF2B5EF4-FFF2-40B4-BE49-F238E27FC236}">
                <a16:creationId xmlns:a16="http://schemas.microsoft.com/office/drawing/2014/main" id="{F418A63E-61CE-F822-64F2-E5EDF7BF04B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19250" y="2390775"/>
            <a:ext cx="5656263" cy="1470025"/>
          </a:xfrm>
        </p:spPr>
        <p:txBody>
          <a:bodyPr/>
          <a:lstStyle/>
          <a:p>
            <a:pPr eaLnBrk="1" hangingPunct="1"/>
            <a:r>
              <a:rPr lang="es-ES" altLang="da-DK" sz="3600" b="1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PRØVEN I MUNDTLIG TYSK</a:t>
            </a:r>
          </a:p>
        </p:txBody>
      </p:sp>
      <p:sp>
        <p:nvSpPr>
          <p:cNvPr id="15364" name="Rectangle 170">
            <a:extLst>
              <a:ext uri="{FF2B5EF4-FFF2-40B4-BE49-F238E27FC236}">
                <a16:creationId xmlns:a16="http://schemas.microsoft.com/office/drawing/2014/main" id="{A8FB83A4-7534-754C-3EE1-8445F2EE2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3429000"/>
            <a:ext cx="48641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da-DK" sz="2400" b="1">
                <a:latin typeface="Avenir Next Regular" panose="020B0503020202020204" pitchFamily="34" charset="0"/>
              </a:rPr>
              <a:t>FP9</a:t>
            </a:r>
          </a:p>
        </p:txBody>
      </p:sp>
      <p:sp>
        <p:nvSpPr>
          <p:cNvPr id="15365" name="Tekstfelt 1">
            <a:extLst>
              <a:ext uri="{FF2B5EF4-FFF2-40B4-BE49-F238E27FC236}">
                <a16:creationId xmlns:a16="http://schemas.microsoft.com/office/drawing/2014/main" id="{F0630325-1A60-7AE4-AD7D-DFF587C5F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9793" y="6211669"/>
            <a:ext cx="644420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da-DK" altLang="da-DK" sz="1800" b="1" i="1" dirty="0">
                <a:latin typeface="Avenir Next" panose="020B0503020202020204" pitchFamily="34" charset="0"/>
              </a:rPr>
              <a:t>Sidst redigeret april 2025 </a:t>
            </a:r>
          </a:p>
          <a:p>
            <a:pPr algn="r">
              <a:spcBef>
                <a:spcPct val="0"/>
              </a:spcBef>
              <a:buFontTx/>
              <a:buNone/>
            </a:pPr>
            <a:r>
              <a:rPr lang="da-DK" altLang="da-DK" sz="1800" b="1" i="1" dirty="0">
                <a:latin typeface="Avenir Next" panose="020B0503020202020204" pitchFamily="34" charset="0"/>
              </a:rPr>
              <a:t>Med ændringer fra prøvevejledningen oktober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ktangel 1">
            <a:extLst>
              <a:ext uri="{FF2B5EF4-FFF2-40B4-BE49-F238E27FC236}">
                <a16:creationId xmlns:a16="http://schemas.microsoft.com/office/drawing/2014/main" id="{79A8F5C9-66AF-8287-4CBB-96B7C064C8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639" y="692696"/>
            <a:ext cx="8788722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b="1" dirty="0">
                <a:latin typeface="Avenir Next" panose="020B0503020202020204" pitchFamily="34" charset="0"/>
              </a:rPr>
              <a:t>Name:  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b="1" dirty="0">
                <a:solidFill>
                  <a:srgbClr val="000000"/>
                </a:solidFill>
                <a:latin typeface="Avenir Next" panose="020B0503020202020204" pitchFamily="34" charset="0"/>
              </a:rPr>
              <a:t>Klasse:</a:t>
            </a:r>
            <a:endParaRPr lang="de-DE" altLang="da-DK" sz="1200" b="1" dirty="0">
              <a:latin typeface="Avenir Next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b="1" dirty="0">
                <a:latin typeface="Avenir Next" panose="020B0503020202020204" pitchFamily="34" charset="0"/>
              </a:rPr>
              <a:t>Thema: Berlin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b="1" dirty="0">
                <a:latin typeface="Avenir Next" panose="020B0503020202020204" pitchFamily="34" charset="0"/>
              </a:rPr>
              <a:t>Mein Thema: </a:t>
            </a:r>
            <a:r>
              <a:rPr lang="de-DE" altLang="da-DK" sz="1200" dirty="0">
                <a:latin typeface="Avenir Next" panose="020B0503020202020204" pitchFamily="34" charset="0"/>
              </a:rPr>
              <a:t>Die Mauer</a:t>
            </a:r>
            <a:endParaRPr lang="da-DK" altLang="da-DK" sz="1200" dirty="0">
              <a:latin typeface="Avenir Next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a-DK" altLang="da-DK" sz="1200" dirty="0">
              <a:latin typeface="Avenir Next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b="1" dirty="0">
                <a:latin typeface="Avenir Next" panose="020B0503020202020204" pitchFamily="34" charset="0"/>
              </a:rPr>
              <a:t>1: Die Mauer im Allgemeinen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i="1" dirty="0">
                <a:latin typeface="Avenir Next" panose="020B0503020202020204" pitchFamily="34" charset="0"/>
              </a:rPr>
              <a:t>-Massenflucht DDR</a:t>
            </a:r>
            <a:r>
              <a:rPr lang="de-DE" altLang="da-DK" sz="1200" i="1" dirty="0">
                <a:latin typeface="Avenir Next" panose="020B0503020202020204" pitchFamily="34" charset="0"/>
                <a:sym typeface="Wingdings" pitchFamily="2" charset="2"/>
              </a:rPr>
              <a:t> BRD</a:t>
            </a:r>
            <a:r>
              <a:rPr lang="de-DE" altLang="da-DK" sz="1200" i="1" dirty="0">
                <a:latin typeface="Avenir Next" panose="020B0503020202020204" pitchFamily="34" charset="0"/>
              </a:rPr>
              <a:t>   </a:t>
            </a:r>
            <a:endParaRPr lang="da-DK" altLang="da-DK" sz="1200" i="1" dirty="0">
              <a:latin typeface="Avenir Next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i="1" dirty="0">
                <a:latin typeface="Avenir Next" panose="020B0503020202020204" pitchFamily="34" charset="0"/>
              </a:rPr>
              <a:t>-Mauerbau 12./13. August 1961. Massenflucht verhindern.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i="1" dirty="0">
                <a:latin typeface="Avenir Next" panose="020B0503020202020204" pitchFamily="34" charset="0"/>
              </a:rPr>
              <a:t>-Größe: 3,6 Meter – 155 Kilometer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i="1" dirty="0">
                <a:latin typeface="Avenir Next" panose="020B0503020202020204" pitchFamily="34" charset="0"/>
              </a:rPr>
              <a:t>-Mauerfall: 9. November 1989</a:t>
            </a:r>
            <a:endParaRPr lang="da-DK" altLang="da-DK" sz="1200" i="1" dirty="0">
              <a:latin typeface="Avenir Next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i="1" dirty="0">
                <a:latin typeface="Avenir Next" panose="020B0503020202020204" pitchFamily="34" charset="0"/>
              </a:rPr>
              <a:t> </a:t>
            </a:r>
            <a:endParaRPr lang="da-DK" altLang="da-DK" sz="1200" dirty="0">
              <a:latin typeface="Avenir Next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b="1" dirty="0">
                <a:latin typeface="Avenir Next" panose="020B0503020202020204" pitchFamily="34" charset="0"/>
              </a:rPr>
              <a:t>2. Peter Fechter</a:t>
            </a:r>
            <a:br>
              <a:rPr lang="de-DE" altLang="da-DK" sz="1200" b="1" i="1" dirty="0">
                <a:latin typeface="Avenir Next" panose="020B0503020202020204" pitchFamily="34" charset="0"/>
              </a:rPr>
            </a:br>
            <a:r>
              <a:rPr lang="de-DE" altLang="da-DK" sz="1200" i="1" dirty="0">
                <a:latin typeface="Avenir Next" panose="020B0503020202020204" pitchFamily="34" charset="0"/>
              </a:rPr>
              <a:t>-Mauergeselle. Checkpoint Charlie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i="1" dirty="0">
                <a:latin typeface="Avenir Next" panose="020B0503020202020204" pitchFamily="34" charset="0"/>
              </a:rPr>
              <a:t>-Was passierte? Fluchtversuch. Grenzsoldaten. 35 Schüsse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i="1" dirty="0">
                <a:latin typeface="Avenir Next" panose="020B0503020202020204" pitchFamily="34" charset="0"/>
              </a:rPr>
              <a:t>-Maueropfer Nummer 39</a:t>
            </a:r>
            <a:endParaRPr lang="da-DK" altLang="da-DK" sz="1200" dirty="0">
              <a:latin typeface="Avenir Next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i="1" dirty="0">
                <a:latin typeface="Avenir Next" panose="020B0503020202020204" pitchFamily="34" charset="0"/>
              </a:rPr>
              <a:t> </a:t>
            </a:r>
            <a:endParaRPr lang="da-DK" altLang="da-DK" sz="1200" dirty="0">
              <a:latin typeface="Avenir Next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b="1" dirty="0">
                <a:latin typeface="Avenir Next" panose="020B0503020202020204" pitchFamily="34" charset="0"/>
              </a:rPr>
              <a:t>3. Leute über den Mauerfall</a:t>
            </a:r>
            <a:br>
              <a:rPr lang="de-DE" altLang="da-DK" sz="1200" b="1" dirty="0">
                <a:latin typeface="Avenir Next" panose="020B0503020202020204" pitchFamily="34" charset="0"/>
              </a:rPr>
            </a:br>
            <a:r>
              <a:rPr lang="de-DE" altLang="da-DK" sz="1200" i="1" dirty="0">
                <a:latin typeface="Avenir Next" panose="020B0503020202020204" pitchFamily="34" charset="0"/>
              </a:rPr>
              <a:t>Reaktionen – Leute in den Straßen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i="1" dirty="0">
                <a:latin typeface="Avenir Next" panose="020B0503020202020204" pitchFamily="34" charset="0"/>
              </a:rPr>
              <a:t>Freude und Tränen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a-DK" altLang="da-DK" sz="1200" dirty="0">
              <a:latin typeface="Avenir Next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b="1" dirty="0">
                <a:latin typeface="Avenir Next" panose="020B0503020202020204" pitchFamily="34" charset="0"/>
              </a:rPr>
              <a:t>4. Deutschland nach dem Mauerfall</a:t>
            </a:r>
            <a:br>
              <a:rPr lang="de-DE" altLang="da-DK" sz="1200" b="1" dirty="0">
                <a:latin typeface="Avenir Next" panose="020B0503020202020204" pitchFamily="34" charset="0"/>
              </a:rPr>
            </a:br>
            <a:r>
              <a:rPr lang="de-DE" altLang="da-DK" sz="1200" i="1" dirty="0">
                <a:latin typeface="Avenir Next" panose="020B0503020202020204" pitchFamily="34" charset="0"/>
              </a:rPr>
              <a:t>-Vereinigten Deutschland</a:t>
            </a:r>
            <a:br>
              <a:rPr lang="de-DE" altLang="da-DK" sz="1200" i="1" dirty="0">
                <a:latin typeface="Avenir Next" panose="020B0503020202020204" pitchFamily="34" charset="0"/>
              </a:rPr>
            </a:br>
            <a:r>
              <a:rPr lang="de-DE" altLang="da-DK" sz="1200" i="1" dirty="0">
                <a:latin typeface="Avenir Next" panose="020B0503020202020204" pitchFamily="34" charset="0"/>
              </a:rPr>
              <a:t>-VM in Fußball in Deutschland  </a:t>
            </a:r>
            <a:endParaRPr lang="da-DK" altLang="da-DK" sz="1200" dirty="0">
              <a:latin typeface="Avenir Next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dirty="0">
                <a:latin typeface="Avenir Next" panose="020B0503020202020204" pitchFamily="34" charset="0"/>
              </a:rPr>
              <a:t> </a:t>
            </a:r>
            <a:endParaRPr lang="da-DK" altLang="da-DK" sz="1200" dirty="0">
              <a:latin typeface="Avenir Next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b="1" dirty="0">
                <a:latin typeface="Avenir Next" panose="020B0503020202020204" pitchFamily="34" charset="0"/>
              </a:rPr>
              <a:t>5. Rest der Mauer heute in Berlin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de-DE" altLang="da-DK" sz="1200" i="1" dirty="0">
                <a:latin typeface="Avenir Next" panose="020B0503020202020204" pitchFamily="34" charset="0"/>
              </a:rPr>
              <a:t>Eastside Gallery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de-DE" altLang="da-DK" sz="1200" i="1" dirty="0">
                <a:latin typeface="Avenir Next" panose="020B0503020202020204" pitchFamily="34" charset="0"/>
              </a:rPr>
              <a:t>Bernauer Straße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a-DK" sz="1200" b="1" i="1" dirty="0">
              <a:latin typeface="Avenir Next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 err="1">
                <a:solidFill>
                  <a:srgbClr val="000000"/>
                </a:solidFill>
                <a:latin typeface="Avenir Next" panose="020B0503020202020204" pitchFamily="34" charset="0"/>
              </a:rPr>
              <a:t>Quellen</a:t>
            </a:r>
            <a:r>
              <a:rPr lang="da-DK" altLang="da-DK" sz="1200" dirty="0">
                <a:solidFill>
                  <a:srgbClr val="000000"/>
                </a:solidFill>
                <a:latin typeface="Avenir Next" panose="020B050302020202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a-DK" altLang="da-DK" sz="1200" dirty="0">
              <a:solidFill>
                <a:srgbClr val="000000"/>
              </a:solidFill>
              <a:latin typeface="Avenir Next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 err="1">
                <a:solidFill>
                  <a:srgbClr val="000000"/>
                </a:solidFill>
                <a:latin typeface="Avenir Next" panose="020B0503020202020204" pitchFamily="34" charset="0"/>
              </a:rPr>
              <a:t>Unterschrift</a:t>
            </a:r>
            <a:r>
              <a:rPr lang="da-DK" altLang="da-DK" sz="1200" dirty="0">
                <a:solidFill>
                  <a:srgbClr val="000000"/>
                </a:solidFill>
                <a:latin typeface="Avenir Next" panose="020B0503020202020204" pitchFamily="34" charset="0"/>
              </a:rPr>
              <a:t> </a:t>
            </a:r>
            <a:r>
              <a:rPr lang="da-DK" altLang="da-DK" sz="1200" dirty="0" err="1">
                <a:solidFill>
                  <a:srgbClr val="000000"/>
                </a:solidFill>
                <a:latin typeface="Avenir Next" panose="020B0503020202020204" pitchFamily="34" charset="0"/>
              </a:rPr>
              <a:t>Schüler</a:t>
            </a:r>
            <a:r>
              <a:rPr lang="da-DK" altLang="da-DK" sz="1200" dirty="0">
                <a:solidFill>
                  <a:srgbClr val="000000"/>
                </a:solidFill>
                <a:latin typeface="Avenir Next" panose="020B0503020202020204" pitchFamily="34" charset="0"/>
              </a:rPr>
              <a:t>:				</a:t>
            </a:r>
            <a:r>
              <a:rPr lang="da-DK" altLang="da-DK" sz="1200" dirty="0" err="1">
                <a:solidFill>
                  <a:srgbClr val="000000"/>
                </a:solidFill>
                <a:latin typeface="Avenir Next" panose="020B0503020202020204" pitchFamily="34" charset="0"/>
              </a:rPr>
              <a:t>Unterschrift</a:t>
            </a:r>
            <a:r>
              <a:rPr lang="da-DK" altLang="da-DK" sz="1200" dirty="0">
                <a:solidFill>
                  <a:srgbClr val="000000"/>
                </a:solidFill>
                <a:latin typeface="Avenir Next" panose="020B0503020202020204" pitchFamily="34" charset="0"/>
              </a:rPr>
              <a:t> </a:t>
            </a:r>
            <a:r>
              <a:rPr lang="da-DK" altLang="da-DK" sz="1200" dirty="0" err="1">
                <a:solidFill>
                  <a:srgbClr val="000000"/>
                </a:solidFill>
                <a:latin typeface="Avenir Next" panose="020B0503020202020204" pitchFamily="34" charset="0"/>
              </a:rPr>
              <a:t>Lehrer</a:t>
            </a:r>
            <a:r>
              <a:rPr lang="da-DK" altLang="da-DK" sz="1200" dirty="0">
                <a:solidFill>
                  <a:srgbClr val="000000"/>
                </a:solidFill>
                <a:latin typeface="Avenir Next" panose="020B0503020202020204" pitchFamily="34" charset="0"/>
              </a:rPr>
              <a:t>:</a:t>
            </a:r>
            <a:endParaRPr lang="da-DK" altLang="da-DK" sz="1400" dirty="0">
              <a:solidFill>
                <a:srgbClr val="000000"/>
              </a:solidFill>
              <a:latin typeface="Avenir Next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a-DK" sz="1200" i="1" dirty="0">
              <a:latin typeface="Avenir Next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a-DK" altLang="da-DK" sz="1200" dirty="0">
              <a:latin typeface="Avenir Next" panose="020B0503020202020204" pitchFamily="34" charset="0"/>
            </a:endParaRPr>
          </a:p>
        </p:txBody>
      </p:sp>
      <p:pic>
        <p:nvPicPr>
          <p:cNvPr id="29698" name="Billede 2" descr="Tyskbanken logo uden cirkel.png">
            <a:extLst>
              <a:ext uri="{FF2B5EF4-FFF2-40B4-BE49-F238E27FC236}">
                <a16:creationId xmlns:a16="http://schemas.microsoft.com/office/drawing/2014/main" id="{F7A15F1C-2302-20DA-B928-E0649CFC15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el 1">
            <a:extLst>
              <a:ext uri="{FF2B5EF4-FFF2-40B4-BE49-F238E27FC236}">
                <a16:creationId xmlns:a16="http://schemas.microsoft.com/office/drawing/2014/main" id="{76A3EE6B-0D4D-E7D6-CC3F-29DA392F8F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8788" y="333375"/>
            <a:ext cx="8229600" cy="1143000"/>
          </a:xfrm>
        </p:spPr>
        <p:txBody>
          <a:bodyPr/>
          <a:lstStyle/>
          <a:p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1. del: Præsentationen</a:t>
            </a:r>
          </a:p>
        </p:txBody>
      </p:sp>
      <p:sp>
        <p:nvSpPr>
          <p:cNvPr id="30722" name="Pladsholder til indhold 2">
            <a:extLst>
              <a:ext uri="{FF2B5EF4-FFF2-40B4-BE49-F238E27FC236}">
                <a16:creationId xmlns:a16="http://schemas.microsoft.com/office/drawing/2014/main" id="{55348AC0-76A2-921E-59BC-27B7AB9A10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Varighed: 5 minutter</a:t>
            </a:r>
          </a:p>
          <a:p>
            <a:pPr marL="0" indent="0">
              <a:buFontTx/>
              <a:buNone/>
            </a:pPr>
            <a:endParaRPr lang="da-DK" altLang="da-DK" sz="28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/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Du skal præsentere dit selvvalgte emne ud fra de valgte kilder. Der skal være en tydelig anvendelse af kilderne.</a:t>
            </a:r>
          </a:p>
          <a:p>
            <a:pPr marL="0" indent="0"/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Husk at du skal anvende viden om kultur- og samfundsforhold i tysktalende lande.</a:t>
            </a:r>
          </a:p>
          <a:p>
            <a:pPr marL="0" indent="0"/>
            <a:endParaRPr lang="da-DK" altLang="da-DK" dirty="0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30723" name="Billede 4" descr="Tyskbanken logo uden cirkel.png">
            <a:extLst>
              <a:ext uri="{FF2B5EF4-FFF2-40B4-BE49-F238E27FC236}">
                <a16:creationId xmlns:a16="http://schemas.microsoft.com/office/drawing/2014/main" id="{513458F8-FF6B-9ADA-31E5-5D455A4217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el 1">
            <a:extLst>
              <a:ext uri="{FF2B5EF4-FFF2-40B4-BE49-F238E27FC236}">
                <a16:creationId xmlns:a16="http://schemas.microsoft.com/office/drawing/2014/main" id="{1E487621-7DAB-C7E5-6C3B-C25E222050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dirty="0">
                <a:latin typeface="Avenir Book" panose="02000503020000020003" pitchFamily="2" charset="0"/>
                <a:ea typeface="ＭＳ Ｐゴシック" panose="020B0600070205080204" pitchFamily="34" charset="-128"/>
              </a:rPr>
              <a:t>2. del: Samtalen</a:t>
            </a:r>
          </a:p>
        </p:txBody>
      </p:sp>
      <p:sp>
        <p:nvSpPr>
          <p:cNvPr id="32770" name="Pladsholder til indhold 2">
            <a:extLst>
              <a:ext uri="{FF2B5EF4-FFF2-40B4-BE49-F238E27FC236}">
                <a16:creationId xmlns:a16="http://schemas.microsoft.com/office/drawing/2014/main" id="{90E1097F-ED6B-E894-82CF-8B8C31BC4E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SzPct val="70000"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da-DK" altLang="da-DK" sz="24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Varighed: ca. 8 minutter</a:t>
            </a:r>
          </a:p>
          <a:p>
            <a:pPr marL="0" indent="0">
              <a:buSzPct val="70000"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da-DK" altLang="da-DK" sz="2400" dirty="0"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  <a:p>
            <a:pPr marL="339725" indent="-339725">
              <a:buSzPct val="70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da-DK" altLang="da-DK" sz="24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Den sidste del af den mundtlige prøve er en samtale på baggrund af et igangsættende spørgsmål/udsagn, som du trækker. Dette spørgsmål/udsagn hører under et af de andre temaer.</a:t>
            </a:r>
          </a:p>
          <a:p>
            <a:pPr marL="339725" indent="-339725">
              <a:buSzPct val="70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da-DK" altLang="da-DK" sz="24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Hvis du selv har valgt Berlin, kan du trække et spørgsmål/udsagn indenfor enten </a:t>
            </a:r>
            <a:r>
              <a:rPr lang="da-DK" altLang="da-DK" sz="2400" dirty="0" err="1">
                <a:latin typeface="Avenir Next" panose="020B0503020202020204" pitchFamily="34" charset="0"/>
                <a:ea typeface="ＭＳ Ｐゴシック" panose="020B0600070205080204" pitchFamily="34" charset="-128"/>
              </a:rPr>
              <a:t>Schule</a:t>
            </a:r>
            <a:r>
              <a:rPr lang="da-DK" altLang="da-DK" sz="24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 und </a:t>
            </a:r>
            <a:r>
              <a:rPr lang="da-DK" altLang="da-DK" sz="2400" dirty="0" err="1">
                <a:latin typeface="Avenir Next" panose="020B0503020202020204" pitchFamily="34" charset="0"/>
                <a:ea typeface="ＭＳ Ｐゴシック" panose="020B0600070205080204" pitchFamily="34" charset="-128"/>
              </a:rPr>
              <a:t>Zukunft</a:t>
            </a:r>
            <a:r>
              <a:rPr lang="da-DK" altLang="da-DK" sz="24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, Jung </a:t>
            </a:r>
            <a:r>
              <a:rPr lang="da-DK" altLang="da-DK" sz="2400" dirty="0" err="1">
                <a:latin typeface="Avenir Next" panose="020B0503020202020204" pitchFamily="34" charset="0"/>
                <a:ea typeface="ＭＳ Ｐゴシック" panose="020B0600070205080204" pitchFamily="34" charset="-128"/>
              </a:rPr>
              <a:t>sein</a:t>
            </a:r>
            <a:r>
              <a:rPr lang="da-DK" altLang="da-DK" sz="24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 eller Land und </a:t>
            </a:r>
            <a:r>
              <a:rPr lang="da-DK" altLang="da-DK" sz="2400" dirty="0" err="1">
                <a:latin typeface="Avenir Next" panose="020B0503020202020204" pitchFamily="34" charset="0"/>
                <a:ea typeface="ＭＳ Ｐゴシック" panose="020B0600070205080204" pitchFamily="34" charset="-128"/>
              </a:rPr>
              <a:t>Leute</a:t>
            </a:r>
            <a:r>
              <a:rPr lang="da-DK" altLang="da-DK" sz="24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.</a:t>
            </a:r>
          </a:p>
          <a:p>
            <a:pPr marL="339725" indent="-339725">
              <a:buSzPct val="70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da-DK" altLang="da-DK" sz="24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Sørg for at være godt forberedt på de andre temaers tekstopgivelser.</a:t>
            </a:r>
          </a:p>
        </p:txBody>
      </p:sp>
      <p:pic>
        <p:nvPicPr>
          <p:cNvPr id="31747" name="Billede 4" descr="Tyskbanken logo uden cirkel.png">
            <a:extLst>
              <a:ext uri="{FF2B5EF4-FFF2-40B4-BE49-F238E27FC236}">
                <a16:creationId xmlns:a16="http://schemas.microsoft.com/office/drawing/2014/main" id="{F080B395-72A9-7563-1693-6B34C36D02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el 1">
            <a:extLst>
              <a:ext uri="{FF2B5EF4-FFF2-40B4-BE49-F238E27FC236}">
                <a16:creationId xmlns:a16="http://schemas.microsoft.com/office/drawing/2014/main" id="{6FA6CC89-6AC7-B36E-D7D7-40A45C9EED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507288" cy="1143000"/>
          </a:xfrm>
        </p:spPr>
        <p:txBody>
          <a:bodyPr/>
          <a:lstStyle/>
          <a:p>
            <a:r>
              <a:rPr lang="da-DK" altLang="da-DK" dirty="0">
                <a:latin typeface="Avenir Book" panose="02000503020000020003" pitchFamily="2" charset="0"/>
                <a:ea typeface="ＭＳ Ｐゴシック" panose="020B0600070205080204" pitchFamily="34" charset="-128"/>
              </a:rPr>
              <a:t>Eksempler på spørgsmål/udsagn:</a:t>
            </a:r>
          </a:p>
        </p:txBody>
      </p:sp>
      <p:sp>
        <p:nvSpPr>
          <p:cNvPr id="32770" name="Pladsholder til indhold 2">
            <a:extLst>
              <a:ext uri="{FF2B5EF4-FFF2-40B4-BE49-F238E27FC236}">
                <a16:creationId xmlns:a16="http://schemas.microsoft.com/office/drawing/2014/main" id="{930B8D72-9C7F-A26D-95D9-E1580CD829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417638"/>
            <a:ext cx="8229600" cy="4403725"/>
          </a:xfrm>
        </p:spPr>
        <p:txBody>
          <a:bodyPr/>
          <a:lstStyle/>
          <a:p>
            <a:r>
              <a:rPr lang="de-DE" altLang="da-DK" sz="2800" b="1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Schule und Zukunft: </a:t>
            </a:r>
            <a:r>
              <a:rPr lang="de-DE" altLang="da-DK" sz="28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Wie kann man das deutsche und dänische Schulsystem vergleichen?</a:t>
            </a:r>
          </a:p>
          <a:p>
            <a:r>
              <a:rPr lang="de-DE" altLang="da-DK" sz="2800" b="1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Jung sein: </a:t>
            </a:r>
            <a:r>
              <a:rPr lang="de-DE" altLang="da-DK" sz="28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In Deutschland darf man mit 16 nur Wein oder Bier kaufen – keine Mischgetränke. Was denkst du davon? </a:t>
            </a:r>
          </a:p>
          <a:p>
            <a:r>
              <a:rPr lang="de-DE" altLang="da-DK" sz="2800" b="1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Berlin: </a:t>
            </a:r>
            <a:r>
              <a:rPr lang="de-DE" altLang="da-DK" sz="28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Was kann man in Berlin erleben?</a:t>
            </a:r>
          </a:p>
          <a:p>
            <a:r>
              <a:rPr lang="de-DE" altLang="da-DK" sz="2800" b="1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Land und Leute: </a:t>
            </a:r>
            <a:r>
              <a:rPr lang="de-DE" altLang="da-DK" sz="28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Welche deutsche Marken kennst du?</a:t>
            </a:r>
          </a:p>
        </p:txBody>
      </p:sp>
      <p:pic>
        <p:nvPicPr>
          <p:cNvPr id="32771" name="Billede 4" descr="Tyskbanken logo uden cirkel.png">
            <a:extLst>
              <a:ext uri="{FF2B5EF4-FFF2-40B4-BE49-F238E27FC236}">
                <a16:creationId xmlns:a16="http://schemas.microsoft.com/office/drawing/2014/main" id="{9855D743-2ED7-A194-2ED2-41D5946735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>
            <a:extLst>
              <a:ext uri="{FF2B5EF4-FFF2-40B4-BE49-F238E27FC236}">
                <a16:creationId xmlns:a16="http://schemas.microsoft.com/office/drawing/2014/main" id="{390382EF-C3E8-6041-ED04-10D8B2DE57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300038"/>
            <a:ext cx="7858125" cy="114935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Arbejdsgangen</a:t>
            </a:r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42467E06-1309-2685-E549-91E4E38D2A7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1341438"/>
            <a:ext cx="8523288" cy="61928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vælger ét af årets temaer.</a:t>
            </a: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vælger derefter et emne inden for det valgte tema. Dette godkendes af læreren.</a:t>
            </a: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udvælger kilder og fordyber dig i dit selvvalgte emne. Læreren er vejleder.</a:t>
            </a: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udformer og afleverer en disposition for din redegørelse.</a:t>
            </a: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og din lærer underskriver dispositionen.</a:t>
            </a: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Dispositionen afleveres, så den kan være censor i hænde senest 14 kalenderdage, før prøven afholdes.</a:t>
            </a: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Det er et krav for at gå til prøve, at du har afleveret din disposition.</a:t>
            </a: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Den mundtlige prøve afholdes, og karakteren gives.</a:t>
            </a: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buFont typeface="Wingdings" pitchFamily="2" charset="2"/>
              <a:buNone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endParaRPr lang="da-DK" altLang="da-DK" sz="24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33795" name="Billede 3" descr="Tyskbanken logo uden cirkel.png">
            <a:extLst>
              <a:ext uri="{FF2B5EF4-FFF2-40B4-BE49-F238E27FC236}">
                <a16:creationId xmlns:a16="http://schemas.microsoft.com/office/drawing/2014/main" id="{6DBD52E3-A0B4-6EB6-45A9-FF89879B7D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2588" y="5589588"/>
            <a:ext cx="1114425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>
            <a:extLst>
              <a:ext uri="{FF2B5EF4-FFF2-40B4-BE49-F238E27FC236}">
                <a16:creationId xmlns:a16="http://schemas.microsoft.com/office/drawing/2014/main" id="{A304E4A3-AA9C-76DA-432A-7447B12F59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16787" cy="11477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Arbejdsgangen</a:t>
            </a:r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F128B8EF-1345-089A-DA51-F8303412CA5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1341438"/>
            <a:ext cx="7532687" cy="496788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Der gives tid i undervisningen til at vælge underemne, vælge kilder og lave selve dispositionen.</a:t>
            </a:r>
            <a:b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</a:br>
            <a:endParaRPr lang="da-DK" altLang="da-DK" sz="28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Til de forskellige punkter i dispositionen kan du skrive </a:t>
            </a:r>
            <a:r>
              <a:rPr lang="da-DK" altLang="da-DK" sz="2800" i="1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små hjælpetekster</a:t>
            </a: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til brug under forberedelsen frem til prøven. Disse må ikke medbringes til selve prøven. </a:t>
            </a:r>
            <a:b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</a:br>
            <a:endParaRPr lang="da-DK" altLang="da-DK" sz="28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Din disposition tæller ikke med i vurderingen af din præstation.</a:t>
            </a:r>
          </a:p>
        </p:txBody>
      </p:sp>
      <p:pic>
        <p:nvPicPr>
          <p:cNvPr id="35843" name="Billede 4" descr="Tyskbanken logo uden cirkel.png">
            <a:extLst>
              <a:ext uri="{FF2B5EF4-FFF2-40B4-BE49-F238E27FC236}">
                <a16:creationId xmlns:a16="http://schemas.microsoft.com/office/drawing/2014/main" id="{24FAC031-9F44-4A6D-3A34-878EE542E3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Billede 2" descr="Skærmbillede 2015-03-11 kl. 13.00.34.png">
            <a:extLst>
              <a:ext uri="{FF2B5EF4-FFF2-40B4-BE49-F238E27FC236}">
                <a16:creationId xmlns:a16="http://schemas.microsoft.com/office/drawing/2014/main" id="{03C2D26E-631A-E48D-EC85-923A05147E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4292600"/>
            <a:ext cx="1547813" cy="152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0" name="Rectangle 170">
            <a:extLst>
              <a:ext uri="{FF2B5EF4-FFF2-40B4-BE49-F238E27FC236}">
                <a16:creationId xmlns:a16="http://schemas.microsoft.com/office/drawing/2014/main" id="{708AF110-C063-80F2-423D-7CCE5A4900E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19250" y="1628775"/>
            <a:ext cx="5656263" cy="1470025"/>
          </a:xfrm>
        </p:spPr>
        <p:txBody>
          <a:bodyPr/>
          <a:lstStyle/>
          <a:p>
            <a:pPr eaLnBrk="1" hangingPunct="1"/>
            <a:r>
              <a:rPr lang="es-ES" altLang="da-DK" sz="3600" b="1" dirty="0" err="1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Held</a:t>
            </a:r>
            <a:r>
              <a:rPr lang="es-ES" altLang="da-DK" sz="3600" b="1" dirty="0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&amp; </a:t>
            </a:r>
            <a:r>
              <a:rPr lang="es-ES" altLang="da-DK" sz="3600" b="1" dirty="0" err="1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lykke</a:t>
            </a:r>
            <a:br>
              <a:rPr lang="es-ES" altLang="da-DK" sz="3600" b="1" dirty="0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</a:br>
            <a:r>
              <a:rPr lang="es-ES" altLang="da-DK" sz="3600" b="1" dirty="0" err="1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Hals</a:t>
            </a:r>
            <a:r>
              <a:rPr lang="es-ES" altLang="da-DK" sz="3600" b="1" dirty="0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&amp; </a:t>
            </a:r>
            <a:r>
              <a:rPr lang="es-ES" altLang="da-DK" sz="3600" b="1" dirty="0" err="1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Beinbruch</a:t>
            </a:r>
            <a:endParaRPr lang="es-ES" altLang="da-DK" sz="3600" b="1" dirty="0">
              <a:solidFill>
                <a:schemeClr val="tx1"/>
              </a:solidFill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7891" name="Rectangle 170">
            <a:extLst>
              <a:ext uri="{FF2B5EF4-FFF2-40B4-BE49-F238E27FC236}">
                <a16:creationId xmlns:a16="http://schemas.microsoft.com/office/drawing/2014/main" id="{1FDCA36C-C19F-191F-5874-C85A05A6A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3429000"/>
            <a:ext cx="48641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da-DK" sz="2400" b="1">
                <a:latin typeface="Avenir Next Regular" panose="020B0503020202020204" pitchFamily="34" charset="0"/>
              </a:rPr>
              <a:t>FP9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>
            <a:extLst>
              <a:ext uri="{FF2B5EF4-FFF2-40B4-BE49-F238E27FC236}">
                <a16:creationId xmlns:a16="http://schemas.microsoft.com/office/drawing/2014/main" id="{61052471-3605-1E38-9DB1-5C46D57CB9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333375"/>
            <a:ext cx="7316787" cy="11477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 sz="36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Den mundtlige prøve i FP9 tysk</a:t>
            </a: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549DC09E-7FDA-9F52-397E-55B1F5116E6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7316787" cy="4752429"/>
          </a:xfrm>
        </p:spPr>
        <p:txBody>
          <a:bodyPr/>
          <a:lstStyle/>
          <a:p>
            <a:pPr marL="338138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Prøven er todelt og varer 20 minutter inklusive karaktergivning</a:t>
            </a:r>
          </a:p>
          <a:p>
            <a:pPr marL="338138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Der er ingen forberedelsestid. Dispositionen har eleven lavet i forvejen</a:t>
            </a:r>
          </a:p>
          <a:p>
            <a:pPr marL="338138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7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1. del: redegørelse for et selvvalgt emne ud fra det valgte tema (cirka 5 minutter)</a:t>
            </a:r>
          </a:p>
          <a:p>
            <a:pPr marL="338138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700" dirty="0">
                <a:latin typeface="Avenir Book" panose="02000503020000020003" pitchFamily="2" charset="0"/>
                <a:ea typeface="ＭＳ Ｐゴシック" panose="020B0600070205080204" pitchFamily="34" charset="-128"/>
              </a:rPr>
              <a:t>2. del: samtale ud fra et spørgsmål/udsagn, som trækkes inde til prøven efter præsentationen af det selvvalgte emne.</a:t>
            </a:r>
          </a:p>
          <a:p>
            <a:pPr marL="338138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700" dirty="0">
                <a:latin typeface="Avenir Book" panose="02000503020000020003" pitchFamily="2" charset="0"/>
                <a:ea typeface="ＭＳ Ｐゴシック" panose="020B0600070205080204" pitchFamily="34" charset="-128"/>
              </a:rPr>
              <a:t>Spørgsmålet/udsagnet ligger inden for et af de andre temaer, vi har arbejdet med.</a:t>
            </a:r>
          </a:p>
          <a:p>
            <a:pPr marL="338138" indent="-338138" eaLnBrk="1" hangingPunct="1">
              <a:lnSpc>
                <a:spcPct val="7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7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16387" name="Billede 4" descr="Tyskbanken logo uden cirkel.png">
            <a:extLst>
              <a:ext uri="{FF2B5EF4-FFF2-40B4-BE49-F238E27FC236}">
                <a16:creationId xmlns:a16="http://schemas.microsoft.com/office/drawing/2014/main" id="{283139E9-604C-F124-294F-B4D66FC905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el 1">
            <a:extLst>
              <a:ext uri="{FF2B5EF4-FFF2-40B4-BE49-F238E27FC236}">
                <a16:creationId xmlns:a16="http://schemas.microsoft.com/office/drawing/2014/main" id="{97866773-E907-38D3-19E2-64D06699E8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sz="3600">
                <a:latin typeface="Avenir Next" panose="020B0503020202020204" pitchFamily="34" charset="0"/>
                <a:ea typeface="ＭＳ Ｐゴシック" panose="020B0600070205080204" pitchFamily="34" charset="-128"/>
              </a:rPr>
              <a:t>Mulighed for gruppeforberedelse</a:t>
            </a:r>
          </a:p>
        </p:txBody>
      </p:sp>
      <p:sp>
        <p:nvSpPr>
          <p:cNvPr id="18434" name="Pladsholder til indhold 2">
            <a:extLst>
              <a:ext uri="{FF2B5EF4-FFF2-40B4-BE49-F238E27FC236}">
                <a16:creationId xmlns:a16="http://schemas.microsoft.com/office/drawing/2014/main" id="{E09EB6CC-8184-E814-4263-94565C5BD8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Du har mulighed for at forberede dig i en gruppe på 2-3 elever.</a:t>
            </a:r>
          </a:p>
          <a:p>
            <a:r>
              <a:rPr lang="da-DK" altLang="da-DK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I afleverer dog hver jeres disposition og går til hver jeres prøve.</a:t>
            </a:r>
          </a:p>
          <a:p>
            <a:r>
              <a:rPr lang="da-DK" altLang="da-DK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Dispositionerne behøver ikke at være ens, men må gerne være det.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el 1">
            <a:extLst>
              <a:ext uri="{FF2B5EF4-FFF2-40B4-BE49-F238E27FC236}">
                <a16:creationId xmlns:a16="http://schemas.microsoft.com/office/drawing/2014/main" id="{F79A4A66-496F-A956-048C-FE2CF9C084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dirty="0">
                <a:latin typeface="Avenir Book" panose="02000503020000020003" pitchFamily="2" charset="0"/>
                <a:ea typeface="ＭＳ Ｐゴシック" panose="020B0600070205080204" pitchFamily="34" charset="-128"/>
              </a:rPr>
              <a:t>Valg af tema</a:t>
            </a:r>
          </a:p>
        </p:txBody>
      </p:sp>
      <p:sp>
        <p:nvSpPr>
          <p:cNvPr id="19458" name="Pladsholder til indhold 2">
            <a:extLst>
              <a:ext uri="{FF2B5EF4-FFF2-40B4-BE49-F238E27FC236}">
                <a16:creationId xmlns:a16="http://schemas.microsoft.com/office/drawing/2014/main" id="{E7A4F5EE-EEBD-3F79-23CB-0097D5D5075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39725" indent="-339725">
              <a:buSzPct val="70000"/>
              <a:buFont typeface="Wingdings" pitchFamily="2" charset="2"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da-DK" altLang="da-DK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	Du skal vælge ét af de temaer, vi har arbejdet med i løbet af året:</a:t>
            </a:r>
          </a:p>
          <a:p>
            <a:pPr marL="339725" indent="-339725">
              <a:buSzPct val="70000"/>
              <a:buFont typeface="Wingdings" pitchFamily="2" charset="2"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da-DK" altLang="da-DK" dirty="0"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  <a:p>
            <a:pPr marL="339725" indent="-339725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da-DK" altLang="da-DK" b="1" dirty="0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Land und </a:t>
            </a:r>
            <a:r>
              <a:rPr lang="da-DK" altLang="da-DK" b="1" dirty="0" err="1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Leute</a:t>
            </a:r>
            <a:endParaRPr lang="da-DK" altLang="da-DK" b="1" dirty="0">
              <a:solidFill>
                <a:srgbClr val="11804A"/>
              </a:solidFill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  <a:p>
            <a:pPr marL="339725" indent="-339725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da-DK" altLang="da-DK" b="1" dirty="0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Berlin</a:t>
            </a:r>
          </a:p>
          <a:p>
            <a:pPr marL="339725" indent="-339725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da-DK" altLang="da-DK" b="1" dirty="0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Jung </a:t>
            </a:r>
            <a:r>
              <a:rPr lang="da-DK" altLang="da-DK" b="1" dirty="0" err="1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sein</a:t>
            </a:r>
            <a:endParaRPr lang="da-DK" altLang="da-DK" b="1" dirty="0">
              <a:solidFill>
                <a:srgbClr val="11804A"/>
              </a:solidFill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  <a:p>
            <a:pPr marL="339725" indent="-339725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da-DK" altLang="da-DK" b="1" dirty="0" err="1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Schule</a:t>
            </a:r>
            <a:r>
              <a:rPr lang="da-DK" altLang="da-DK" b="1" dirty="0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 und </a:t>
            </a:r>
            <a:r>
              <a:rPr lang="da-DK" altLang="da-DK" b="1" dirty="0" err="1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Zukunft</a:t>
            </a:r>
            <a:endParaRPr lang="da-DK" altLang="da-DK" b="1" dirty="0">
              <a:solidFill>
                <a:srgbClr val="11804A"/>
              </a:solidFill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  <a:p>
            <a:pPr marL="339725" indent="-339725">
              <a:buSzPct val="70000"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da-DK" altLang="da-DK" dirty="0"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  <a:p>
            <a:pPr marL="339725" indent="-339725">
              <a:buSzPct val="70000"/>
              <a:buFont typeface="Wingdings" pitchFamily="2" charset="2"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da-DK" altLang="da-DK" dirty="0"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  <a:p>
            <a:pPr marL="339725" indent="-339725">
              <a:buSzPct val="70000"/>
              <a:buFont typeface="Wingdings" pitchFamily="2" charset="2"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da-DK" altLang="da-DK" dirty="0"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  <a:p>
            <a:pPr marL="339725" indent="-339725">
              <a:buSzPct val="70000"/>
              <a:buFont typeface="Wingdings" pitchFamily="2" charset="2"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da-DK" altLang="da-DK" dirty="0"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  <a:p>
            <a:pPr marL="339725" indent="-339725"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da-DK" altLang="da-DK" dirty="0"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19459" name="Billede 4" descr="Tyskbanken logo uden cirkel.png">
            <a:extLst>
              <a:ext uri="{FF2B5EF4-FFF2-40B4-BE49-F238E27FC236}">
                <a16:creationId xmlns:a16="http://schemas.microsoft.com/office/drawing/2014/main" id="{D5585B59-178F-E952-A83C-1C35FC0C0A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>
            <a:extLst>
              <a:ext uri="{FF2B5EF4-FFF2-40B4-BE49-F238E27FC236}">
                <a16:creationId xmlns:a16="http://schemas.microsoft.com/office/drawing/2014/main" id="{65C37813-3577-68DF-B140-BDB2ACF4AA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1550" y="333375"/>
            <a:ext cx="7316788" cy="11525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Valg af selvvalgt emne</a:t>
            </a:r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5DF4529F-FCCD-9DAF-26F0-1CE0E579CF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1520" y="1340769"/>
            <a:ext cx="8352928" cy="4896543"/>
          </a:xfrm>
        </p:spPr>
        <p:txBody>
          <a:bodyPr/>
          <a:lstStyle/>
          <a:p>
            <a:pPr marL="0" indent="0" eaLnBrk="1" hangingPunct="1">
              <a:lnSpc>
                <a:spcPct val="70000"/>
              </a:lnSpc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0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Når du har har valgt dit tema, skal du selv vælge et emne under dette tema. Emnet skal give dig mulighed for at anvende viden om kultur- og samfundsforhold i tysktalende lande.</a:t>
            </a:r>
          </a:p>
          <a:p>
            <a:pPr marL="0" indent="0" eaLnBrk="1" hangingPunct="1">
              <a:lnSpc>
                <a:spcPct val="70000"/>
              </a:lnSpc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200" dirty="0"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b="1" dirty="0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Land und </a:t>
            </a:r>
            <a:r>
              <a:rPr lang="da-DK" altLang="da-DK" sz="2200" b="1" dirty="0" err="1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Leute</a:t>
            </a:r>
            <a:endParaRPr lang="da-DK" altLang="da-DK" sz="2200" b="1" dirty="0">
              <a:solidFill>
                <a:srgbClr val="11804A"/>
              </a:solidFill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b="1" dirty="0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	</a:t>
            </a:r>
            <a:r>
              <a:rPr lang="da-DK" altLang="da-DK" sz="2200" b="1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Audi – </a:t>
            </a:r>
            <a:r>
              <a:rPr lang="da-DK" altLang="da-DK" sz="2200" b="1" dirty="0" err="1">
                <a:latin typeface="Avenir Next" panose="020B0503020202020204" pitchFamily="34" charset="0"/>
                <a:ea typeface="ＭＳ Ｐゴシック" panose="020B0600070205080204" pitchFamily="34" charset="-128"/>
              </a:rPr>
              <a:t>ein</a:t>
            </a:r>
            <a:r>
              <a:rPr lang="da-DK" altLang="da-DK" sz="2200" b="1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da-DK" sz="2200" b="1" dirty="0" err="1">
                <a:latin typeface="Avenir Next" panose="020B0503020202020204" pitchFamily="34" charset="0"/>
                <a:ea typeface="ＭＳ Ｐゴシック" panose="020B0600070205080204" pitchFamily="34" charset="-128"/>
              </a:rPr>
              <a:t>deutsches</a:t>
            </a:r>
            <a:r>
              <a:rPr lang="da-DK" altLang="da-DK" sz="2200" b="1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 Auto</a:t>
            </a: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200" b="1" dirty="0"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b="1" dirty="0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Berlin:</a:t>
            </a: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b="1" dirty="0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	</a:t>
            </a:r>
            <a:r>
              <a:rPr lang="da-DK" altLang="da-DK" sz="2200" b="1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Streetart in Berlin</a:t>
            </a: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200" b="1" dirty="0"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b="1" dirty="0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Jung </a:t>
            </a:r>
            <a:r>
              <a:rPr lang="da-DK" altLang="da-DK" sz="2200" b="1" dirty="0" err="1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sein</a:t>
            </a:r>
            <a:r>
              <a:rPr lang="da-DK" altLang="da-DK" sz="2200" b="1" dirty="0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: </a:t>
            </a: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b="1" dirty="0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	</a:t>
            </a:r>
            <a:r>
              <a:rPr lang="da-DK" altLang="da-DK" sz="2200" b="1" dirty="0" err="1">
                <a:latin typeface="Avenir Next" panose="020B0503020202020204" pitchFamily="34" charset="0"/>
                <a:ea typeface="ＭＳ Ｐゴシック" panose="020B0600070205080204" pitchFamily="34" charset="-128"/>
              </a:rPr>
              <a:t>Jugendliche</a:t>
            </a:r>
            <a:r>
              <a:rPr lang="da-DK" altLang="da-DK" sz="2200" b="1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 und Alkohol</a:t>
            </a: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200" b="1" dirty="0"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b="1" dirty="0" err="1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Schule</a:t>
            </a:r>
            <a:r>
              <a:rPr lang="da-DK" altLang="da-DK" sz="2200" b="1" dirty="0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 und </a:t>
            </a:r>
            <a:r>
              <a:rPr lang="da-DK" altLang="da-DK" sz="2200" b="1" dirty="0" err="1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Zukunft</a:t>
            </a:r>
            <a:r>
              <a:rPr lang="da-DK" altLang="da-DK" sz="2200" b="1" dirty="0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: </a:t>
            </a: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b="1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	Das </a:t>
            </a:r>
            <a:r>
              <a:rPr lang="da-DK" altLang="da-DK" sz="2200" b="1" dirty="0" err="1">
                <a:latin typeface="Avenir Next" panose="020B0503020202020204" pitchFamily="34" charset="0"/>
                <a:ea typeface="ＭＳ Ｐゴシック" panose="020B0600070205080204" pitchFamily="34" charset="-128"/>
              </a:rPr>
              <a:t>Schulsystem</a:t>
            </a:r>
            <a:r>
              <a:rPr lang="da-DK" altLang="da-DK" sz="2200" b="1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 in Deutschland und </a:t>
            </a:r>
            <a:r>
              <a:rPr lang="da-DK" altLang="da-DK" sz="2200" b="1" dirty="0" err="1">
                <a:latin typeface="Avenir Next" panose="020B0503020202020204" pitchFamily="34" charset="0"/>
                <a:ea typeface="ＭＳ Ｐゴシック" panose="020B0600070205080204" pitchFamily="34" charset="-128"/>
              </a:rPr>
              <a:t>Dänemark</a:t>
            </a:r>
            <a:endParaRPr lang="da-DK" altLang="da-DK" sz="2200" b="1" dirty="0"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		</a:t>
            </a:r>
            <a:r>
              <a:rPr lang="da-DK" altLang="da-DK" sz="2200" b="1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	</a:t>
            </a:r>
            <a:r>
              <a:rPr lang="da-DK" altLang="da-DK" sz="22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	</a:t>
            </a:r>
            <a:endParaRPr lang="da-DK" altLang="da-DK" sz="2200" b="1" dirty="0"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	</a:t>
            </a:r>
            <a:endParaRPr lang="da-DK" altLang="da-DK" sz="2200" b="1" dirty="0"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200" b="1" dirty="0"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70000"/>
              </a:lnSpc>
              <a:buFont typeface="Arial Narrow" panose="020B0604020202020204" pitchFamily="34" charset="0"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200" b="1" dirty="0"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20483" name="Billede 4" descr="Tyskbanken logo uden cirkel.png">
            <a:extLst>
              <a:ext uri="{FF2B5EF4-FFF2-40B4-BE49-F238E27FC236}">
                <a16:creationId xmlns:a16="http://schemas.microsoft.com/office/drawing/2014/main" id="{62CFD6E1-87EF-8CB3-D1B1-2C89D900D3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>
            <a:extLst>
              <a:ext uri="{FF2B5EF4-FFF2-40B4-BE49-F238E27FC236}">
                <a16:creationId xmlns:a16="http://schemas.microsoft.com/office/drawing/2014/main" id="{948F7067-8C8F-36C8-C35F-FC4784B108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300038"/>
            <a:ext cx="8216900" cy="114935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Kilder til selvvalgt emne</a:t>
            </a:r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94295916-44B4-D072-FE27-C5EE7DD6AB5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9512" y="1449388"/>
            <a:ext cx="8361363" cy="4676775"/>
          </a:xfrm>
        </p:spPr>
        <p:txBody>
          <a:bodyPr/>
          <a:lstStyle/>
          <a:p>
            <a:pPr marL="682625" indent="-681038" eaLnBrk="1" hangingPunct="1"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Dispositionen til det valgte underemne skal udarbejdes på baggrund af kilder, som både kan bestå af kilder fra tekstopgivelserne eller nye kilder, som du finder i samarbejde med læreren.</a:t>
            </a:r>
          </a:p>
          <a:p>
            <a:pPr marL="682625" indent="-681038" eaLnBrk="1" hangingPunct="1"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endParaRPr lang="da-DK" altLang="da-DK" sz="24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682625" indent="-681038" eaLnBrk="1" hangingPunct="1"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skal udvælge mindst 2 kilder, der skal være på tysk.</a:t>
            </a:r>
          </a:p>
          <a:p>
            <a:pPr marL="682625" indent="-681038" eaLnBrk="1" hangingPunct="1"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endParaRPr lang="da-DK" altLang="da-DK" sz="24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682625" indent="-681038" eaLnBrk="1" hangingPunct="1"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En kilde kan være en artikel, en video, en sang, et interview, en novelle osv.  </a:t>
            </a:r>
          </a:p>
          <a:p>
            <a:pPr marL="682625" indent="-681038" eaLnBrk="1" hangingPunct="1">
              <a:buClr>
                <a:srgbClr val="006666"/>
              </a:buClr>
              <a:buSzPct val="70000"/>
              <a:buFontTx/>
              <a:buNone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endParaRPr lang="da-DK" altLang="da-DK" dirty="0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  <a:p>
            <a:pPr marL="682625" indent="-681038" eaLnBrk="1" hangingPunct="1"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endParaRPr lang="da-DK" altLang="da-DK" dirty="0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22531" name="Billede 4" descr="Tyskbanken logo uden cirkel.png">
            <a:extLst>
              <a:ext uri="{FF2B5EF4-FFF2-40B4-BE49-F238E27FC236}">
                <a16:creationId xmlns:a16="http://schemas.microsoft.com/office/drawing/2014/main" id="{11AEAEA0-B459-C00E-C3CC-ADB067D2FF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el 1">
            <a:extLst>
              <a:ext uri="{FF2B5EF4-FFF2-40B4-BE49-F238E27FC236}">
                <a16:creationId xmlns:a16="http://schemas.microsoft.com/office/drawing/2014/main" id="{ABCB5BEB-5A41-19B4-26CA-E2DD6EE99A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Dispositionen</a:t>
            </a:r>
          </a:p>
        </p:txBody>
      </p:sp>
      <p:sp>
        <p:nvSpPr>
          <p:cNvPr id="24578" name="Pladsholder til indhold 2">
            <a:extLst>
              <a:ext uri="{FF2B5EF4-FFF2-40B4-BE49-F238E27FC236}">
                <a16:creationId xmlns:a16="http://schemas.microsoft.com/office/drawing/2014/main" id="{433B0C80-C69E-2902-3FE9-4491384F5BB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Er på tysk.</a:t>
            </a:r>
          </a:p>
          <a:p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Er i stikordsform (undtagen overskrifterne), men må gerne indeholde </a:t>
            </a:r>
            <a:r>
              <a:rPr lang="da-DK" altLang="da-DK" sz="2800" dirty="0" err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chunks</a:t>
            </a: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.</a:t>
            </a:r>
          </a:p>
          <a:p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Må gerne indeholde et eller flere billeder. Hvis der er tekst på billedet, skal teksten være på tysk.</a:t>
            </a:r>
          </a:p>
          <a:p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Dispositionen må gerne indeholde låneord fra andre sprog</a:t>
            </a:r>
          </a:p>
          <a:p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kan vælge at lave din disposition som et PPT. Dette kan printes og afleveres som din disposition. </a:t>
            </a:r>
          </a:p>
          <a:p>
            <a:endParaRPr lang="da-DK" altLang="da-DK" sz="28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endParaRPr lang="da-DK" altLang="da-DK" sz="28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24579" name="Billede 4" descr="Tyskbanken logo uden cirkel.png">
            <a:extLst>
              <a:ext uri="{FF2B5EF4-FFF2-40B4-BE49-F238E27FC236}">
                <a16:creationId xmlns:a16="http://schemas.microsoft.com/office/drawing/2014/main" id="{CA4C67BC-EE60-C09F-5986-6B9F750221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>
            <a:extLst>
              <a:ext uri="{FF2B5EF4-FFF2-40B4-BE49-F238E27FC236}">
                <a16:creationId xmlns:a16="http://schemas.microsoft.com/office/drawing/2014/main" id="{9F6FB989-9B11-FC5C-6585-976E142A27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552" y="465138"/>
            <a:ext cx="7939286" cy="642937"/>
          </a:xfrm>
        </p:spPr>
        <p:txBody>
          <a:bodyPr>
            <a:noAutofit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da-DK" altLang="x-none" dirty="0">
                <a:latin typeface="Avenir Next Regular" charset="0"/>
                <a:ea typeface="ＭＳ Ｐゴシック" charset="-128"/>
              </a:rPr>
              <a:t>Dispositionen</a:t>
            </a:r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7A1D1BDB-324A-BFD5-D95D-E77CCA2E338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353425" cy="60579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ts val="5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b="1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Indeholder:</a:t>
            </a:r>
          </a:p>
          <a:p>
            <a:pPr marL="0" indent="0" eaLnBrk="1" hangingPunct="1">
              <a:spcBef>
                <a:spcPts val="525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 Elevens navn og klasse</a:t>
            </a:r>
          </a:p>
          <a:p>
            <a:pPr marL="0" indent="0" eaLnBrk="1" hangingPunct="1">
              <a:spcBef>
                <a:spcPts val="525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 Titel på det overordnede tema, som det selvvalgte emne er valgt i forbindelse med</a:t>
            </a:r>
          </a:p>
          <a:p>
            <a:pPr marL="0" indent="0" eaLnBrk="1" hangingPunct="1">
              <a:spcBef>
                <a:spcPts val="525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 Titel på det selvvalgte emne</a:t>
            </a:r>
          </a:p>
          <a:p>
            <a:pPr marL="0" indent="0" eaLnBrk="1" hangingPunct="1">
              <a:spcBef>
                <a:spcPts val="525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 X antal underpunkter</a:t>
            </a:r>
          </a:p>
          <a:p>
            <a:pPr marL="0" indent="0" eaLnBrk="1" hangingPunct="1">
              <a:spcBef>
                <a:spcPts val="525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 Kildefortegnelse over anvendte kilder til prøven (min. 2  kilder)</a:t>
            </a:r>
          </a:p>
          <a:p>
            <a:pPr marL="0" indent="0" eaLnBrk="1" hangingPunct="1">
              <a:spcBef>
                <a:spcPts val="525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 Lærerens og elevens underskrift.</a:t>
            </a:r>
          </a:p>
          <a:p>
            <a:pPr marL="0" indent="0" eaLnBrk="1" hangingPunct="1">
              <a:lnSpc>
                <a:spcPct val="90000"/>
              </a:lnSpc>
              <a:spcBef>
                <a:spcPts val="525"/>
              </a:spcBef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100" dirty="0"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25603" name="Billede 4" descr="Tyskbanken logo uden cirkel.png">
            <a:extLst>
              <a:ext uri="{FF2B5EF4-FFF2-40B4-BE49-F238E27FC236}">
                <a16:creationId xmlns:a16="http://schemas.microsoft.com/office/drawing/2014/main" id="{53519690-966D-9877-19E6-805296E549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>
            <a:extLst>
              <a:ext uri="{FF2B5EF4-FFF2-40B4-BE49-F238E27FC236}">
                <a16:creationId xmlns:a16="http://schemas.microsoft.com/office/drawing/2014/main" id="{DBB44D41-7500-6C7F-F966-058FA00E2C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620713"/>
            <a:ext cx="7920037" cy="7425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CH" altLang="da-DK" sz="1600" b="1" dirty="0">
                <a:solidFill>
                  <a:srgbClr val="000000"/>
                </a:solidFill>
                <a:latin typeface="Avenir Next" panose="020B0503020202020204" pitchFamily="34" charset="0"/>
              </a:rPr>
              <a:t>Name: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CH" altLang="da-DK" sz="1600" b="1" dirty="0">
                <a:solidFill>
                  <a:srgbClr val="000000"/>
                </a:solidFill>
                <a:latin typeface="Avenir Next" panose="020B0503020202020204" pitchFamily="34" charset="0"/>
              </a:rPr>
              <a:t>Klasse:</a:t>
            </a:r>
          </a:p>
          <a:p>
            <a:pPr eaLnBrk="1" hangingPunct="1">
              <a:buFontTx/>
              <a:buNone/>
            </a:pPr>
            <a:r>
              <a:rPr lang="de-CH" altLang="da-DK" sz="1600" b="1" dirty="0">
                <a:latin typeface="Avenir Next" panose="020B0503020202020204" pitchFamily="34" charset="0"/>
              </a:rPr>
              <a:t>Unser Thema: </a:t>
            </a:r>
            <a:r>
              <a:rPr lang="de-CH" altLang="da-DK" sz="1600" dirty="0">
                <a:latin typeface="Avenir Next" panose="020B0503020202020204" pitchFamily="34" charset="0"/>
              </a:rPr>
              <a:t>Sport </a:t>
            </a:r>
          </a:p>
          <a:p>
            <a:pPr eaLnBrk="1" hangingPunct="1">
              <a:buFontTx/>
              <a:buNone/>
            </a:pPr>
            <a:r>
              <a:rPr lang="de-CH" altLang="da-DK" sz="1600" b="1" dirty="0">
                <a:latin typeface="Avenir Next" panose="020B0503020202020204" pitchFamily="34" charset="0"/>
              </a:rPr>
              <a:t>Mein Thema: </a:t>
            </a:r>
            <a:r>
              <a:rPr lang="de-CH" altLang="da-DK" sz="1600" dirty="0">
                <a:latin typeface="Avenir Next" panose="020B0503020202020204" pitchFamily="34" charset="0"/>
              </a:rPr>
              <a:t>Fuβball </a:t>
            </a:r>
            <a:endParaRPr lang="de-CH" altLang="da-DK" sz="1600" b="1" dirty="0">
              <a:latin typeface="Avenir Next" panose="020B0503020202020204" pitchFamily="34" charset="0"/>
            </a:endParaRPr>
          </a:p>
          <a:p>
            <a:pPr eaLnBrk="1" hangingPunct="1">
              <a:buFontTx/>
              <a:buNone/>
            </a:pPr>
            <a:r>
              <a:rPr lang="de-CH" altLang="da-DK" sz="1600" b="1" dirty="0">
                <a:latin typeface="Avenir Next" panose="020B0503020202020204" pitchFamily="34" charset="0"/>
              </a:rPr>
              <a:t>1. </a:t>
            </a:r>
            <a:r>
              <a:rPr lang="de-CH" altLang="da-DK" sz="1600" b="1" dirty="0" err="1">
                <a:latin typeface="Avenir Next" panose="020B0503020202020204" pitchFamily="34" charset="0"/>
              </a:rPr>
              <a:t>Frauenfu</a:t>
            </a:r>
            <a:r>
              <a:rPr lang="de-CH" altLang="da-DK" sz="1600" b="1" dirty="0">
                <a:latin typeface="Avenir Next" panose="020B0503020202020204" pitchFamily="34" charset="0"/>
              </a:rPr>
              <a:t>βball in Deutschland </a:t>
            </a:r>
            <a:endParaRPr lang="de-CH" altLang="da-DK" sz="1600" dirty="0">
              <a:latin typeface="Avenir Next" panose="020B0503020202020204" pitchFamily="34" charset="0"/>
            </a:endParaRPr>
          </a:p>
          <a:p>
            <a:pPr eaLnBrk="1" hangingPunct="1">
              <a:buFontTx/>
              <a:buNone/>
            </a:pPr>
            <a:r>
              <a:rPr lang="de-CH" altLang="da-DK" sz="1400" dirty="0">
                <a:latin typeface="Avenir Next" panose="020B0503020202020204" pitchFamily="34" charset="0"/>
              </a:rPr>
              <a:t>- Entwicklung der letzten 10 Jahren </a:t>
            </a:r>
          </a:p>
          <a:p>
            <a:pPr eaLnBrk="1" hangingPunct="1">
              <a:buFontTx/>
              <a:buNone/>
            </a:pPr>
            <a:r>
              <a:rPr lang="de-CH" altLang="da-DK" sz="1400" dirty="0">
                <a:latin typeface="Avenir Next" panose="020B0503020202020204" pitchFamily="34" charset="0"/>
              </a:rPr>
              <a:t>- Die Frauen-Bundesliga </a:t>
            </a:r>
          </a:p>
          <a:p>
            <a:pPr eaLnBrk="1" hangingPunct="1">
              <a:buFontTx/>
              <a:buNone/>
            </a:pPr>
            <a:r>
              <a:rPr lang="de-CH" altLang="da-DK" sz="1400" dirty="0">
                <a:latin typeface="Avenir Next" panose="020B0503020202020204" pitchFamily="34" charset="0"/>
              </a:rPr>
              <a:t>- Bedeutung </a:t>
            </a:r>
            <a:r>
              <a:rPr lang="de-CH" altLang="da-DK" sz="1400" dirty="0" err="1">
                <a:latin typeface="Avenir Next" panose="020B0503020202020204" pitchFamily="34" charset="0"/>
              </a:rPr>
              <a:t>für</a:t>
            </a:r>
            <a:r>
              <a:rPr lang="de-CH" altLang="da-DK" sz="1400" dirty="0">
                <a:latin typeface="Avenir Next" panose="020B0503020202020204" pitchFamily="34" charset="0"/>
              </a:rPr>
              <a:t> die Gleichstellung </a:t>
            </a:r>
          </a:p>
          <a:p>
            <a:pPr eaLnBrk="1" hangingPunct="1">
              <a:buFontTx/>
              <a:buNone/>
            </a:pPr>
            <a:r>
              <a:rPr lang="de-CH" altLang="da-DK" sz="1600" b="1" dirty="0">
                <a:latin typeface="Avenir Next" panose="020B0503020202020204" pitchFamily="34" charset="0"/>
              </a:rPr>
              <a:t>2. Meine Lieblingsmannshaft in der Bundesliga</a:t>
            </a:r>
          </a:p>
          <a:p>
            <a:pPr eaLnBrk="1" hangingPunct="1">
              <a:buFontTx/>
              <a:buNone/>
            </a:pPr>
            <a:r>
              <a:rPr lang="de-CH" altLang="da-DK" sz="1400" dirty="0">
                <a:latin typeface="Avenir Next" panose="020B0503020202020204" pitchFamily="34" charset="0"/>
              </a:rPr>
              <a:t>- FC Bayern München</a:t>
            </a:r>
          </a:p>
          <a:p>
            <a:pPr eaLnBrk="1" hangingPunct="1">
              <a:buFontTx/>
              <a:buNone/>
            </a:pPr>
            <a:r>
              <a:rPr lang="de-CH" altLang="da-DK" sz="1400" dirty="0">
                <a:latin typeface="Avenir Next" panose="020B0503020202020204" pitchFamily="34" charset="0"/>
              </a:rPr>
              <a:t>- Stadion</a:t>
            </a:r>
          </a:p>
          <a:p>
            <a:pPr eaLnBrk="1" hangingPunct="1">
              <a:buFontTx/>
              <a:buNone/>
            </a:pPr>
            <a:r>
              <a:rPr lang="de-CH" altLang="da-DK" sz="1400" dirty="0">
                <a:latin typeface="Avenir Next" panose="020B0503020202020204" pitchFamily="34" charset="0"/>
              </a:rPr>
              <a:t>- Pernille Harder und Lea Schüller</a:t>
            </a:r>
          </a:p>
          <a:p>
            <a:pPr eaLnBrk="1" hangingPunct="1">
              <a:buFontTx/>
              <a:buNone/>
            </a:pPr>
            <a:r>
              <a:rPr lang="de-CH" altLang="da-DK" sz="1400" dirty="0">
                <a:latin typeface="Avenir Next" panose="020B0503020202020204" pitchFamily="34" charset="0"/>
              </a:rPr>
              <a:t>- Waren in Fanshop</a:t>
            </a:r>
          </a:p>
          <a:p>
            <a:pPr eaLnBrk="1" hangingPunct="1">
              <a:buFontTx/>
              <a:buNone/>
            </a:pPr>
            <a:r>
              <a:rPr lang="de-CH" altLang="da-DK" sz="1600" b="1" dirty="0">
                <a:latin typeface="Avenir Next" panose="020B0503020202020204" pitchFamily="34" charset="0"/>
              </a:rPr>
              <a:t>3. Deutschlands Nationalmannschaften</a:t>
            </a:r>
            <a:endParaRPr lang="de-CH" altLang="da-DK" sz="1600" dirty="0">
              <a:latin typeface="Avenir Next" panose="020B0503020202020204" pitchFamily="34" charset="0"/>
            </a:endParaRPr>
          </a:p>
          <a:p>
            <a:pPr marL="285750" indent="-285750" eaLnBrk="1" hangingPunct="1">
              <a:buFontTx/>
              <a:buChar char="-"/>
            </a:pPr>
            <a:r>
              <a:rPr lang="de-CH" altLang="da-DK" sz="1400" dirty="0">
                <a:latin typeface="Avenir Next" panose="020B0503020202020204" pitchFamily="34" charset="0"/>
              </a:rPr>
              <a:t>Die Männer</a:t>
            </a:r>
          </a:p>
          <a:p>
            <a:pPr marL="285750" indent="-285750" eaLnBrk="1" hangingPunct="1">
              <a:buFontTx/>
              <a:buChar char="-"/>
            </a:pPr>
            <a:r>
              <a:rPr lang="de-CH" altLang="da-DK" sz="1400" dirty="0">
                <a:latin typeface="Avenir Next" panose="020B0503020202020204" pitchFamily="34" charset="0"/>
              </a:rPr>
              <a:t>Die Frauen</a:t>
            </a:r>
          </a:p>
          <a:p>
            <a:pPr marL="285750" indent="-285750" eaLnBrk="1" hangingPunct="1">
              <a:buFontTx/>
              <a:buChar char="-"/>
            </a:pPr>
            <a:r>
              <a:rPr lang="de-CH" altLang="da-DK" sz="1400" dirty="0">
                <a:latin typeface="Avenir Next" panose="020B0503020202020204" pitchFamily="34" charset="0"/>
              </a:rPr>
              <a:t>Weltmeister und Europameister</a:t>
            </a:r>
          </a:p>
          <a:p>
            <a:pPr eaLnBrk="1" hangingPunct="1">
              <a:buFontTx/>
              <a:buNone/>
            </a:pPr>
            <a:r>
              <a:rPr lang="de-CH" altLang="da-DK" sz="1600" b="1" dirty="0">
                <a:latin typeface="Avenir Next" panose="020B0503020202020204" pitchFamily="34" charset="0"/>
              </a:rPr>
              <a:t>4. Meine Meinung</a:t>
            </a:r>
            <a:endParaRPr lang="de-CH" altLang="da-DK" sz="1600" dirty="0">
              <a:latin typeface="Avenir Next" panose="020B0503020202020204" pitchFamily="34" charset="0"/>
            </a:endParaRPr>
          </a:p>
          <a:p>
            <a:pPr eaLnBrk="1" hangingPunct="1">
              <a:buFontTx/>
              <a:buNone/>
            </a:pPr>
            <a:r>
              <a:rPr lang="de-CH" altLang="da-DK" sz="1400" dirty="0">
                <a:latin typeface="Avenir Next" panose="020B0503020202020204" pitchFamily="34" charset="0"/>
              </a:rPr>
              <a:t>- Die Bedeutung des Fussballspieles</a:t>
            </a:r>
          </a:p>
          <a:p>
            <a:pPr eaLnBrk="1" hangingPunct="1">
              <a:buFontTx/>
              <a:buNone/>
            </a:pPr>
            <a:r>
              <a:rPr lang="de-CH" altLang="da-DK" sz="1400" b="1" dirty="0">
                <a:latin typeface="Avenir Next" panose="020B0503020202020204" pitchFamily="34" charset="0"/>
              </a:rPr>
              <a:t>Quellen</a:t>
            </a:r>
          </a:p>
          <a:p>
            <a:pPr eaLnBrk="1" hangingPunct="1">
              <a:buFontTx/>
              <a:buNone/>
            </a:pPr>
            <a:endParaRPr lang="de-CH" altLang="da-DK" sz="1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CH" altLang="da-DK" sz="1600" dirty="0">
                <a:solidFill>
                  <a:srgbClr val="000000"/>
                </a:solidFill>
                <a:latin typeface="Avenir Next Regular" panose="020B0503020202020204" pitchFamily="34" charset="0"/>
              </a:rPr>
              <a:t>Unterschrift Schüler:				Unterschrift Lehrer:</a:t>
            </a:r>
            <a:endParaRPr lang="de-CH" altLang="da-DK" sz="1800" dirty="0">
              <a:solidFill>
                <a:srgbClr val="000000"/>
              </a:solidFill>
              <a:latin typeface="Arial Narrow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a-DK" altLang="da-DK" sz="1800" dirty="0">
              <a:solidFill>
                <a:srgbClr val="000000"/>
              </a:solidFill>
              <a:latin typeface="Arial Narrow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a-DK" altLang="da-DK" sz="2000" dirty="0">
              <a:solidFill>
                <a:srgbClr val="000000"/>
              </a:solidFill>
              <a:latin typeface="Arial Narrow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a-DK" altLang="da-DK" sz="20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2000" b="1" dirty="0">
                <a:solidFill>
                  <a:srgbClr val="000000"/>
                </a:solidFill>
              </a:rPr>
              <a:t>	</a:t>
            </a:r>
          </a:p>
        </p:txBody>
      </p:sp>
      <p:pic>
        <p:nvPicPr>
          <p:cNvPr id="27650" name="Billede 3" descr="Tyskbanken logo uden cirkel.png">
            <a:extLst>
              <a:ext uri="{FF2B5EF4-FFF2-40B4-BE49-F238E27FC236}">
                <a16:creationId xmlns:a16="http://schemas.microsoft.com/office/drawing/2014/main" id="{6B3A4DF0-4570-E9F6-42FD-0B574F3ED3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ef4eec4-55a9-4cd5-873d-239835961613">
      <Terms xmlns="http://schemas.microsoft.com/office/infopath/2007/PartnerControls"/>
    </lcf76f155ced4ddcb4097134ff3c332f>
    <TaxCatchAll xmlns="61e3f952-e1d8-47ab-b11a-0bc99d20b4f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EE988F148A1A04D9CE2D133AD007DCB" ma:contentTypeVersion="18" ma:contentTypeDescription="Opret et nyt dokument." ma:contentTypeScope="" ma:versionID="3f8f0641b14dcb91a86c986e2361be80">
  <xsd:schema xmlns:xsd="http://www.w3.org/2001/XMLSchema" xmlns:xs="http://www.w3.org/2001/XMLSchema" xmlns:p="http://schemas.microsoft.com/office/2006/metadata/properties" xmlns:ns2="5ef4eec4-55a9-4cd5-873d-239835961613" xmlns:ns3="61e3f952-e1d8-47ab-b11a-0bc99d20b4fd" targetNamespace="http://schemas.microsoft.com/office/2006/metadata/properties" ma:root="true" ma:fieldsID="deff78ed54bac3f6318a621bce468371" ns2:_="" ns3:_="">
    <xsd:import namespace="5ef4eec4-55a9-4cd5-873d-239835961613"/>
    <xsd:import namespace="61e3f952-e1d8-47ab-b11a-0bc99d20b4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f4eec4-55a9-4cd5-873d-2398359616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Billedmærker" ma:readOnly="false" ma:fieldId="{5cf76f15-5ced-4ddc-b409-7134ff3c332f}" ma:taxonomyMulti="true" ma:sspId="145280c7-ebea-4af8-ac78-db571eaf0aa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e3f952-e1d8-47ab-b11a-0bc99d20b4f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bc1fc615-cd7c-4ce8-a704-cb15f1b9bfbd}" ma:internalName="TaxCatchAll" ma:showField="CatchAllData" ma:web="61e3f952-e1d8-47ab-b11a-0bc99d20b4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60F1C8A-52C5-4146-B153-0E3785E4CB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BD62AC-F8D8-43D8-8A76-39EFB17BBC8B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  <ds:schemaRef ds:uri="http://purl.org/dc/elements/1.1/"/>
    <ds:schemaRef ds:uri="http://schemas.openxmlformats.org/package/2006/metadata/core-properties"/>
    <ds:schemaRef ds:uri="61e3f952-e1d8-47ab-b11a-0bc99d20b4fd"/>
    <ds:schemaRef ds:uri="5ef4eec4-55a9-4cd5-873d-239835961613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3FDDAD9E-4D76-4DE0-96C2-E4879B926A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f4eec4-55a9-4cd5-873d-239835961613"/>
    <ds:schemaRef ds:uri="61e3f952-e1d8-47ab-b11a-0bc99d20b4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16865</TotalTime>
  <Words>1031</Words>
  <Application>Microsoft Macintosh PowerPoint</Application>
  <PresentationFormat>Skærmshow (4:3)</PresentationFormat>
  <Paragraphs>151</Paragraphs>
  <Slides>16</Slides>
  <Notes>7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9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16</vt:i4>
      </vt:variant>
    </vt:vector>
  </HeadingPairs>
  <TitlesOfParts>
    <vt:vector size="26" baseType="lpstr">
      <vt:lpstr>ＭＳ Ｐゴシック</vt:lpstr>
      <vt:lpstr>Arial</vt:lpstr>
      <vt:lpstr>Arial Narrow</vt:lpstr>
      <vt:lpstr>Avenir Book</vt:lpstr>
      <vt:lpstr>Avenir Next</vt:lpstr>
      <vt:lpstr>Avenir Next Regular</vt:lpstr>
      <vt:lpstr>Calibri</vt:lpstr>
      <vt:lpstr>Verdana</vt:lpstr>
      <vt:lpstr>Wingdings</vt:lpstr>
      <vt:lpstr>Diseño predeterminado</vt:lpstr>
      <vt:lpstr>PRØVEN I MUNDTLIG TYSK</vt:lpstr>
      <vt:lpstr>Den mundtlige prøve i FP9 tysk</vt:lpstr>
      <vt:lpstr>Mulighed for gruppeforberedelse</vt:lpstr>
      <vt:lpstr>Valg af tema</vt:lpstr>
      <vt:lpstr>Valg af selvvalgt emne</vt:lpstr>
      <vt:lpstr>Kilder til selvvalgt emne</vt:lpstr>
      <vt:lpstr>Dispositionen</vt:lpstr>
      <vt:lpstr>Dispositionen</vt:lpstr>
      <vt:lpstr>PowerPoint-præsentation</vt:lpstr>
      <vt:lpstr>PowerPoint-præsentation</vt:lpstr>
      <vt:lpstr>1. del: Præsentationen</vt:lpstr>
      <vt:lpstr>2. del: Samtalen</vt:lpstr>
      <vt:lpstr>Eksempler på spørgsmål/udsagn:</vt:lpstr>
      <vt:lpstr>Arbejdsgangen</vt:lpstr>
      <vt:lpstr>Arbejdsgangen</vt:lpstr>
      <vt:lpstr>Held &amp; lykke Hals &amp; Beinbruch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Tanja Kousgaard Glerup</cp:lastModifiedBy>
  <cp:revision>816</cp:revision>
  <dcterms:created xsi:type="dcterms:W3CDTF">2017-04-05T08:36:59Z</dcterms:created>
  <dcterms:modified xsi:type="dcterms:W3CDTF">2025-04-08T10:04:41Z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0x0101000EE988F148A1A04D9CE2D133AD007DCB</vt:lpwstr>
  </property>
  <property fmtid="{D5CDD505-2E9C-101B-9397-08002B2CF9AE}" pid="3" name="MediaServiceImageTags">
    <vt:lpwstr/>
  </property>
</Properties>
</file>