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6" r:id="rId4"/>
  </p:sldMasterIdLst>
  <p:notesMasterIdLst>
    <p:notesMasterId r:id="rId12"/>
  </p:notesMasterIdLst>
  <p:sldIdLst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C1BE0-E669-7F47-B793-433583E66344}" v="4" dt="2024-02-26T11:13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/>
    <p:restoredTop sz="94580"/>
  </p:normalViewPr>
  <p:slideViewPr>
    <p:cSldViewPr snapToGrid="0" snapToObjects="1">
      <p:cViewPr varScale="1">
        <p:scale>
          <a:sx n="107" d="100"/>
          <a:sy n="107" d="100"/>
        </p:scale>
        <p:origin x="6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Kousgaard Glerup" userId="43798ffe-8e99-4562-adfe-4ca07e8f72b8" providerId="ADAL" clId="{187C1BE0-E669-7F47-B793-433583E66344}"/>
    <pc:docChg chg="custSel modSld">
      <pc:chgData name="Tanja Kousgaard Glerup" userId="43798ffe-8e99-4562-adfe-4ca07e8f72b8" providerId="ADAL" clId="{187C1BE0-E669-7F47-B793-433583E66344}" dt="2024-03-03T14:47:10.939" v="1" actId="20577"/>
      <pc:docMkLst>
        <pc:docMk/>
      </pc:docMkLst>
      <pc:sldChg chg="modSp mod">
        <pc:chgData name="Tanja Kousgaard Glerup" userId="43798ffe-8e99-4562-adfe-4ca07e8f72b8" providerId="ADAL" clId="{187C1BE0-E669-7F47-B793-433583E66344}" dt="2024-03-03T14:47:10.939" v="1" actId="20577"/>
        <pc:sldMkLst>
          <pc:docMk/>
          <pc:sldMk cId="3456263714" sldId="269"/>
        </pc:sldMkLst>
        <pc:spChg chg="mod">
          <ac:chgData name="Tanja Kousgaard Glerup" userId="43798ffe-8e99-4562-adfe-4ca07e8f72b8" providerId="ADAL" clId="{187C1BE0-E669-7F47-B793-433583E66344}" dt="2024-03-03T14:47:10.939" v="1" actId="20577"/>
          <ac:spMkLst>
            <pc:docMk/>
            <pc:sldMk cId="3456263714" sldId="269"/>
            <ac:spMk id="6" creationId="{B28E242C-F30C-0221-B5FB-C9BB32C7A129}"/>
          </ac:spMkLst>
        </pc:spChg>
      </pc:sldChg>
      <pc:sldChg chg="delSp mod">
        <pc:chgData name="Tanja Kousgaard Glerup" userId="43798ffe-8e99-4562-adfe-4ca07e8f72b8" providerId="ADAL" clId="{187C1BE0-E669-7F47-B793-433583E66344}" dt="2024-03-03T14:46:41.599" v="0" actId="478"/>
        <pc:sldMkLst>
          <pc:docMk/>
          <pc:sldMk cId="2637365432" sldId="270"/>
        </pc:sldMkLst>
        <pc:spChg chg="del">
          <ac:chgData name="Tanja Kousgaard Glerup" userId="43798ffe-8e99-4562-adfe-4ca07e8f72b8" providerId="ADAL" clId="{187C1BE0-E669-7F47-B793-433583E66344}" dt="2024-03-03T14:46:41.599" v="0" actId="478"/>
          <ac:spMkLst>
            <pc:docMk/>
            <pc:sldMk cId="2637365432" sldId="270"/>
            <ac:spMk id="2" creationId="{8D822911-3B1C-A3E4-B836-4A607EC0BC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26E7C-166E-1B41-9065-0B13FF00AB63}" type="datetimeFigureOut">
              <a:rPr lang="de-DE" smtClean="0"/>
              <a:t>03.03.24</a:t>
            </a:fld>
            <a:endParaRPr lang="de-DE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e-DE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C8EDE-FB79-1946-922A-A1B6AC1D7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31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C8EDE-FB79-1946-922A-A1B6AC1D71D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3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3,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84556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3,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86852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3,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3634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3,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5737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3,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1394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3,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5517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3, 2024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3394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3, 2024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78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3,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510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3,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4465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3,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7659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March 3,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B7CA91-1C1F-9AE8-C315-18264192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e-DE" sz="5400" b="1" dirty="0">
                <a:solidFill>
                  <a:srgbClr val="00B050"/>
                </a:solidFill>
              </a:rPr>
              <a:t>Grammatik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92EC09-10D8-AF16-32B8-EB17B6E19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e-DE" sz="2200" dirty="0"/>
              <a:t>Find </a:t>
            </a:r>
            <a:r>
              <a:rPr lang="de-DE" sz="2200" dirty="0" err="1"/>
              <a:t>tyskbankens</a:t>
            </a:r>
            <a:r>
              <a:rPr lang="de-DE" sz="2200" dirty="0"/>
              <a:t> </a:t>
            </a:r>
            <a:r>
              <a:rPr lang="de-DE" sz="2200" dirty="0" err="1"/>
              <a:t>grammatikark</a:t>
            </a:r>
            <a:r>
              <a:rPr lang="de-DE" sz="2200" dirty="0"/>
              <a:t> </a:t>
            </a:r>
            <a:r>
              <a:rPr lang="de-DE" sz="2200" dirty="0" err="1"/>
              <a:t>og</a:t>
            </a:r>
            <a:r>
              <a:rPr lang="de-DE" sz="2200" dirty="0"/>
              <a:t> </a:t>
            </a:r>
            <a:r>
              <a:rPr lang="de-DE" sz="2200" dirty="0" err="1"/>
              <a:t>hav</a:t>
            </a:r>
            <a:r>
              <a:rPr lang="de-DE" sz="2200" dirty="0"/>
              <a:t> </a:t>
            </a:r>
            <a:r>
              <a:rPr lang="de-DE" sz="2200" dirty="0" err="1"/>
              <a:t>det</a:t>
            </a:r>
            <a:r>
              <a:rPr lang="de-DE" sz="2200" dirty="0"/>
              <a:t> klar </a:t>
            </a:r>
            <a:r>
              <a:rPr lang="de-DE" sz="2200" dirty="0" err="1"/>
              <a:t>ved</a:t>
            </a:r>
            <a:r>
              <a:rPr lang="de-DE" sz="2200" dirty="0"/>
              <a:t> </a:t>
            </a:r>
            <a:r>
              <a:rPr lang="de-DE" sz="2200" dirty="0" err="1"/>
              <a:t>din</a:t>
            </a:r>
            <a:r>
              <a:rPr lang="de-DE" sz="2200" dirty="0"/>
              <a:t> </a:t>
            </a:r>
            <a:r>
              <a:rPr lang="de-DE" sz="2200" dirty="0" err="1"/>
              <a:t>side</a:t>
            </a:r>
            <a:r>
              <a:rPr lang="de-DE" sz="2200" dirty="0"/>
              <a:t>. </a:t>
            </a:r>
          </a:p>
          <a:p>
            <a:endParaRPr lang="de-DE" sz="2200" dirty="0"/>
          </a:p>
          <a:p>
            <a:r>
              <a:rPr lang="de-DE" sz="2200" dirty="0"/>
              <a:t>Nu </a:t>
            </a:r>
            <a:r>
              <a:rPr lang="de-DE" sz="2200" dirty="0" err="1"/>
              <a:t>skal</a:t>
            </a:r>
            <a:r>
              <a:rPr lang="de-DE" sz="2200" dirty="0"/>
              <a:t> vi </a:t>
            </a:r>
            <a:r>
              <a:rPr lang="de-DE" sz="2200" dirty="0" err="1"/>
              <a:t>have</a:t>
            </a:r>
            <a:r>
              <a:rPr lang="de-DE" sz="2200" dirty="0"/>
              <a:t> </a:t>
            </a:r>
            <a:r>
              <a:rPr lang="de-DE" sz="2200" dirty="0" err="1"/>
              <a:t>fokus</a:t>
            </a:r>
            <a:r>
              <a:rPr lang="de-DE" sz="2200" dirty="0"/>
              <a:t> </a:t>
            </a:r>
            <a:r>
              <a:rPr lang="de-DE" sz="2200" dirty="0" err="1"/>
              <a:t>på</a:t>
            </a:r>
            <a:r>
              <a:rPr lang="de-DE" sz="2200" dirty="0"/>
              <a:t> de </a:t>
            </a:r>
            <a:r>
              <a:rPr lang="de-DE" sz="2200" dirty="0" err="1"/>
              <a:t>grønne</a:t>
            </a:r>
            <a:r>
              <a:rPr lang="de-DE" sz="2200" dirty="0"/>
              <a:t> </a:t>
            </a:r>
            <a:r>
              <a:rPr lang="de-DE" sz="2200" dirty="0" err="1"/>
              <a:t>og</a:t>
            </a:r>
            <a:r>
              <a:rPr lang="de-DE" sz="2200" dirty="0"/>
              <a:t> de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øverste</a:t>
            </a:r>
            <a:r>
              <a:rPr lang="de-DE" sz="2200" dirty="0"/>
              <a:t> </a:t>
            </a:r>
            <a:r>
              <a:rPr lang="de-DE" sz="2200" dirty="0" err="1"/>
              <a:t>gule</a:t>
            </a:r>
            <a:r>
              <a:rPr lang="de-DE" sz="2200" dirty="0"/>
              <a:t> </a:t>
            </a:r>
            <a:r>
              <a:rPr lang="de-DE" sz="2200" dirty="0" err="1"/>
              <a:t>kasser</a:t>
            </a:r>
            <a:r>
              <a:rPr lang="de-DE" sz="2200" dirty="0"/>
              <a:t> </a:t>
            </a:r>
            <a:r>
              <a:rPr lang="de-DE" sz="2200" dirty="0" err="1"/>
              <a:t>på</a:t>
            </a:r>
            <a:r>
              <a:rPr lang="de-DE" sz="2200" dirty="0"/>
              <a:t> </a:t>
            </a:r>
            <a:r>
              <a:rPr lang="de-DE" sz="2200" dirty="0" err="1"/>
              <a:t>arket</a:t>
            </a:r>
            <a:r>
              <a:rPr lang="de-DE" sz="2200" dirty="0"/>
              <a:t>. </a:t>
            </a:r>
          </a:p>
          <a:p>
            <a:endParaRPr lang="de-DE" sz="2200" dirty="0"/>
          </a:p>
          <a:p>
            <a:r>
              <a:rPr lang="de-DE" sz="2200" dirty="0"/>
              <a:t>„</a:t>
            </a:r>
            <a:r>
              <a:rPr lang="de-DE" sz="2200" dirty="0" err="1"/>
              <a:t>Spids</a:t>
            </a:r>
            <a:r>
              <a:rPr lang="de-DE" sz="2200" dirty="0"/>
              <a:t> </a:t>
            </a:r>
            <a:r>
              <a:rPr lang="de-DE" sz="2200" dirty="0" err="1"/>
              <a:t>ørerne</a:t>
            </a:r>
            <a:r>
              <a:rPr lang="de-DE" sz="2200" dirty="0"/>
              <a:t>“, </a:t>
            </a:r>
            <a:r>
              <a:rPr lang="de-DE" sz="2200" dirty="0" err="1"/>
              <a:t>deltag</a:t>
            </a:r>
            <a:r>
              <a:rPr lang="de-DE" sz="2200" dirty="0"/>
              <a:t> i </a:t>
            </a:r>
            <a:r>
              <a:rPr lang="de-DE" sz="2200" dirty="0" err="1"/>
              <a:t>øvelserne</a:t>
            </a:r>
            <a:r>
              <a:rPr lang="de-DE" sz="2200" dirty="0"/>
              <a:t> </a:t>
            </a:r>
            <a:r>
              <a:rPr lang="de-DE" sz="2200" dirty="0" err="1"/>
              <a:t>og</a:t>
            </a:r>
            <a:r>
              <a:rPr lang="de-DE" sz="2200" dirty="0"/>
              <a:t> </a:t>
            </a:r>
            <a:r>
              <a:rPr lang="de-DE" sz="2200" dirty="0" err="1"/>
              <a:t>få</a:t>
            </a:r>
            <a:r>
              <a:rPr lang="de-DE" sz="2200" dirty="0"/>
              <a:t> </a:t>
            </a:r>
            <a:r>
              <a:rPr lang="de-DE" sz="2200" dirty="0" err="1"/>
              <a:t>grammatikken</a:t>
            </a:r>
            <a:r>
              <a:rPr lang="de-DE" sz="2200" dirty="0"/>
              <a:t> „</a:t>
            </a:r>
            <a:r>
              <a:rPr lang="de-DE" sz="2200" dirty="0" err="1"/>
              <a:t>ind</a:t>
            </a:r>
            <a:r>
              <a:rPr lang="de-DE" sz="2200" dirty="0"/>
              <a:t> </a:t>
            </a:r>
            <a:r>
              <a:rPr lang="de-DE" sz="2200" dirty="0" err="1"/>
              <a:t>under</a:t>
            </a:r>
            <a:r>
              <a:rPr lang="de-DE" sz="2200" dirty="0"/>
              <a:t> </a:t>
            </a:r>
            <a:r>
              <a:rPr lang="de-DE" sz="2200" dirty="0" err="1"/>
              <a:t>huden</a:t>
            </a:r>
            <a:r>
              <a:rPr lang="de-DE" sz="2200" dirty="0"/>
              <a:t>“ – </a:t>
            </a:r>
            <a:r>
              <a:rPr lang="de-DE" sz="2200" dirty="0" err="1"/>
              <a:t>så</a:t>
            </a:r>
            <a:r>
              <a:rPr lang="de-DE" sz="2200" dirty="0"/>
              <a:t> er </a:t>
            </a:r>
            <a:r>
              <a:rPr lang="de-DE" sz="2200" dirty="0" err="1"/>
              <a:t>tysk</a:t>
            </a:r>
            <a:r>
              <a:rPr lang="de-DE" sz="2200" dirty="0"/>
              <a:t> </a:t>
            </a:r>
            <a:r>
              <a:rPr lang="de-DE" sz="2200" dirty="0" err="1"/>
              <a:t>grammatik</a:t>
            </a:r>
            <a:r>
              <a:rPr lang="de-DE" sz="2200" dirty="0"/>
              <a:t> </a:t>
            </a:r>
            <a:r>
              <a:rPr lang="de-DE" sz="2200" dirty="0" err="1"/>
              <a:t>ingen</a:t>
            </a:r>
            <a:r>
              <a:rPr lang="de-DE" sz="2200" dirty="0"/>
              <a:t> sag at </a:t>
            </a:r>
            <a:r>
              <a:rPr lang="de-DE" sz="2200" dirty="0" err="1"/>
              <a:t>lære</a:t>
            </a:r>
            <a:r>
              <a:rPr lang="de-DE" sz="2200" dirty="0"/>
              <a:t> </a:t>
            </a:r>
            <a:r>
              <a:rPr lang="de-DE" sz="2200" dirty="0">
                <a:sym typeface="Wingdings" pitchFamily="2" charset="2"/>
              </a:rPr>
              <a:t></a:t>
            </a:r>
            <a:endParaRPr lang="de-DE" sz="2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8AB2426-B1A9-33B7-819A-84E2D737D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670" y="-42656"/>
            <a:ext cx="4818888" cy="68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4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200D7-57E7-D576-8475-7CD9EE58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88" y="365125"/>
            <a:ext cx="11413598" cy="1325563"/>
          </a:xfrm>
        </p:spPr>
        <p:txBody>
          <a:bodyPr/>
          <a:lstStyle/>
          <a:p>
            <a:r>
              <a:rPr lang="de-DE" b="1" dirty="0" err="1">
                <a:solidFill>
                  <a:srgbClr val="92D050"/>
                </a:solidFill>
              </a:rPr>
              <a:t>Kongruens</a:t>
            </a:r>
            <a:r>
              <a:rPr lang="de-DE" b="1" dirty="0">
                <a:solidFill>
                  <a:srgbClr val="92D050"/>
                </a:solidFill>
              </a:rPr>
              <a:t> – </a:t>
            </a:r>
            <a:r>
              <a:rPr lang="de-DE" b="1" dirty="0" err="1">
                <a:solidFill>
                  <a:srgbClr val="92D050"/>
                </a:solidFill>
              </a:rPr>
              <a:t>verbernes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bøjning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efter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grundleddet</a:t>
            </a: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28E242C-F30C-0221-B5FB-C9BB32C7A129}"/>
              </a:ext>
            </a:extLst>
          </p:cNvPr>
          <p:cNvSpPr txBox="1"/>
          <p:nvPr/>
        </p:nvSpPr>
        <p:spPr>
          <a:xfrm>
            <a:off x="448888" y="1660749"/>
            <a:ext cx="72164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dansk</a:t>
            </a:r>
            <a:r>
              <a:rPr lang="de-DE" dirty="0"/>
              <a:t> </a:t>
            </a:r>
            <a:r>
              <a:rPr lang="de-DE" dirty="0" err="1"/>
              <a:t>bøjes</a:t>
            </a:r>
            <a:r>
              <a:rPr lang="de-DE" dirty="0"/>
              <a:t> </a:t>
            </a:r>
            <a:r>
              <a:rPr lang="de-DE" dirty="0" err="1"/>
              <a:t>verberne</a:t>
            </a:r>
            <a:r>
              <a:rPr lang="de-DE" dirty="0"/>
              <a:t> </a:t>
            </a:r>
            <a:r>
              <a:rPr lang="de-DE" dirty="0" err="1"/>
              <a:t>altid</a:t>
            </a:r>
            <a:r>
              <a:rPr lang="de-DE" dirty="0"/>
              <a:t> </a:t>
            </a:r>
            <a:r>
              <a:rPr lang="de-DE" dirty="0" err="1"/>
              <a:t>ens</a:t>
            </a:r>
            <a:r>
              <a:rPr lang="de-DE" dirty="0"/>
              <a:t> </a:t>
            </a:r>
            <a:r>
              <a:rPr lang="de-DE" dirty="0" err="1"/>
              <a:t>lige</a:t>
            </a:r>
            <a:r>
              <a:rPr lang="de-DE" dirty="0"/>
              <a:t> </a:t>
            </a:r>
            <a:r>
              <a:rPr lang="de-DE" dirty="0" err="1"/>
              <a:t>meget</a:t>
            </a:r>
            <a:r>
              <a:rPr lang="de-DE" dirty="0"/>
              <a:t> </a:t>
            </a:r>
            <a:r>
              <a:rPr lang="de-DE" dirty="0" err="1"/>
              <a:t>hvem</a:t>
            </a:r>
            <a:r>
              <a:rPr lang="de-DE" dirty="0"/>
              <a:t>, der </a:t>
            </a:r>
            <a:r>
              <a:rPr lang="de-DE" dirty="0" err="1"/>
              <a:t>gør</a:t>
            </a:r>
            <a:r>
              <a:rPr lang="de-DE" dirty="0"/>
              <a:t> </a:t>
            </a:r>
            <a:r>
              <a:rPr lang="de-DE" dirty="0" err="1"/>
              <a:t>noget</a:t>
            </a:r>
            <a:r>
              <a:rPr lang="de-DE" dirty="0"/>
              <a:t>. </a:t>
            </a:r>
          </a:p>
          <a:p>
            <a:r>
              <a:rPr lang="de-DE" dirty="0"/>
              <a:t>      </a:t>
            </a:r>
            <a:r>
              <a:rPr lang="de-DE" dirty="0" err="1"/>
              <a:t>Sådan</a:t>
            </a:r>
            <a:r>
              <a:rPr lang="de-DE" dirty="0"/>
              <a:t> er 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dirty="0" err="1"/>
              <a:t>ikke</a:t>
            </a:r>
            <a:r>
              <a:rPr lang="de-DE" dirty="0"/>
              <a:t> </a:t>
            </a:r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ret</a:t>
            </a:r>
            <a:r>
              <a:rPr lang="de-DE" dirty="0"/>
              <a:t> mange </a:t>
            </a:r>
            <a:r>
              <a:rPr lang="de-DE" dirty="0" err="1"/>
              <a:t>sprog</a:t>
            </a:r>
            <a:r>
              <a:rPr lang="de-DE" dirty="0"/>
              <a:t> – heller </a:t>
            </a:r>
            <a:r>
              <a:rPr lang="de-DE" dirty="0" err="1"/>
              <a:t>ikke</a:t>
            </a:r>
            <a:r>
              <a:rPr lang="de-DE" dirty="0"/>
              <a:t> </a:t>
            </a:r>
            <a:r>
              <a:rPr lang="de-DE" dirty="0" err="1"/>
              <a:t>tysk</a:t>
            </a:r>
            <a:r>
              <a:rPr lang="de-DE" dirty="0"/>
              <a:t>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tysk</a:t>
            </a:r>
            <a:r>
              <a:rPr lang="de-DE" dirty="0"/>
              <a:t> </a:t>
            </a:r>
            <a:r>
              <a:rPr lang="de-DE" dirty="0" err="1"/>
              <a:t>bestemmer</a:t>
            </a:r>
            <a:r>
              <a:rPr lang="de-DE" dirty="0"/>
              <a:t> </a:t>
            </a:r>
            <a:r>
              <a:rPr lang="de-DE" dirty="0" err="1">
                <a:solidFill>
                  <a:srgbClr val="00B050"/>
                </a:solidFill>
              </a:rPr>
              <a:t>grundleddet</a:t>
            </a:r>
            <a:r>
              <a:rPr lang="de-DE" dirty="0">
                <a:solidFill>
                  <a:srgbClr val="00B050"/>
                </a:solidFill>
              </a:rPr>
              <a:t> (x)</a:t>
            </a:r>
            <a:r>
              <a:rPr lang="de-DE" dirty="0"/>
              <a:t>, </a:t>
            </a:r>
            <a:r>
              <a:rPr lang="de-DE" dirty="0" err="1"/>
              <a:t>hvordan</a:t>
            </a:r>
            <a:r>
              <a:rPr lang="de-DE" dirty="0"/>
              <a:t> </a:t>
            </a:r>
            <a:r>
              <a:rPr lang="de-DE" dirty="0" err="1">
                <a:solidFill>
                  <a:srgbClr val="00B050"/>
                </a:solidFill>
              </a:rPr>
              <a:t>verbet</a:t>
            </a:r>
            <a:r>
              <a:rPr lang="de-DE" dirty="0">
                <a:solidFill>
                  <a:srgbClr val="00B050"/>
                </a:solidFill>
              </a:rPr>
              <a:t> (o)</a:t>
            </a:r>
            <a:r>
              <a:rPr lang="de-DE" dirty="0"/>
              <a:t> </a:t>
            </a:r>
            <a:r>
              <a:rPr lang="de-DE" dirty="0" err="1"/>
              <a:t>skal</a:t>
            </a:r>
            <a:r>
              <a:rPr lang="de-DE" dirty="0"/>
              <a:t> </a:t>
            </a:r>
            <a:r>
              <a:rPr lang="de-DE" dirty="0" err="1"/>
              <a:t>bøjes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Vi</a:t>
            </a:r>
            <a:r>
              <a:rPr lang="de-DE" dirty="0"/>
              <a:t> </a:t>
            </a:r>
            <a:r>
              <a:rPr lang="de-DE" dirty="0" err="1"/>
              <a:t>skal</a:t>
            </a:r>
            <a:r>
              <a:rPr lang="de-DE" dirty="0"/>
              <a:t> </a:t>
            </a:r>
            <a:r>
              <a:rPr lang="de-DE" dirty="0" err="1"/>
              <a:t>derfor</a:t>
            </a:r>
            <a:r>
              <a:rPr lang="de-DE" dirty="0"/>
              <a:t> </a:t>
            </a:r>
            <a:r>
              <a:rPr lang="de-DE" dirty="0" err="1"/>
              <a:t>sætte</a:t>
            </a:r>
            <a:r>
              <a:rPr lang="de-DE" dirty="0"/>
              <a:t> x </a:t>
            </a:r>
            <a:r>
              <a:rPr lang="de-DE" dirty="0" err="1"/>
              <a:t>og</a:t>
            </a:r>
            <a:r>
              <a:rPr lang="de-DE" dirty="0"/>
              <a:t> o </a:t>
            </a:r>
            <a:r>
              <a:rPr lang="de-DE" dirty="0" err="1"/>
              <a:t>for</a:t>
            </a:r>
            <a:r>
              <a:rPr lang="de-DE" dirty="0"/>
              <a:t> at </a:t>
            </a:r>
            <a:r>
              <a:rPr lang="de-DE" dirty="0" err="1"/>
              <a:t>sikre</a:t>
            </a:r>
            <a:r>
              <a:rPr lang="de-DE" dirty="0"/>
              <a:t> </a:t>
            </a:r>
            <a:r>
              <a:rPr lang="de-DE" dirty="0" err="1"/>
              <a:t>os</a:t>
            </a:r>
            <a:r>
              <a:rPr lang="de-DE" dirty="0"/>
              <a:t>, at vi </a:t>
            </a:r>
            <a:r>
              <a:rPr lang="de-DE" dirty="0" err="1"/>
              <a:t>bøjer</a:t>
            </a:r>
            <a:r>
              <a:rPr lang="de-DE" dirty="0"/>
              <a:t> </a:t>
            </a:r>
            <a:r>
              <a:rPr lang="de-DE" dirty="0" err="1"/>
              <a:t>verbet</a:t>
            </a:r>
            <a:r>
              <a:rPr lang="de-DE" dirty="0"/>
              <a:t> </a:t>
            </a:r>
            <a:r>
              <a:rPr lang="de-DE" dirty="0" err="1"/>
              <a:t>rigtigt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					Synge = singen</a:t>
            </a:r>
          </a:p>
          <a:p>
            <a:r>
              <a:rPr lang="de-DE" dirty="0"/>
              <a:t>     			Du </a:t>
            </a:r>
            <a:r>
              <a:rPr lang="de-DE" dirty="0" err="1"/>
              <a:t>synger</a:t>
            </a:r>
            <a:r>
              <a:rPr lang="de-DE" dirty="0"/>
              <a:t> </a:t>
            </a:r>
            <a:r>
              <a:rPr lang="de-DE" dirty="0" err="1"/>
              <a:t>højt</a:t>
            </a:r>
            <a:r>
              <a:rPr lang="de-DE" dirty="0"/>
              <a:t> = Du sing</a:t>
            </a:r>
            <a:r>
              <a:rPr lang="de-DE" b="1" dirty="0">
                <a:solidFill>
                  <a:srgbClr val="00B050"/>
                </a:solidFill>
              </a:rPr>
              <a:t>st</a:t>
            </a:r>
            <a:r>
              <a:rPr lang="de-DE" dirty="0"/>
              <a:t> laut.   </a:t>
            </a:r>
          </a:p>
          <a:p>
            <a:r>
              <a:rPr lang="de-DE" dirty="0"/>
              <a:t>      			  </a:t>
            </a:r>
            <a:r>
              <a:rPr lang="de-DE" dirty="0">
                <a:solidFill>
                  <a:srgbClr val="00B050"/>
                </a:solidFill>
              </a:rPr>
              <a:t>X     O                    X    O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Vi</a:t>
            </a:r>
            <a:r>
              <a:rPr lang="de-DE" dirty="0"/>
              <a:t> </a:t>
            </a:r>
            <a:r>
              <a:rPr lang="de-DE" dirty="0" err="1"/>
              <a:t>skal</a:t>
            </a:r>
            <a:r>
              <a:rPr lang="de-DE" dirty="0"/>
              <a:t> </a:t>
            </a:r>
            <a:r>
              <a:rPr lang="de-DE" dirty="0" err="1"/>
              <a:t>altså</a:t>
            </a:r>
            <a:r>
              <a:rPr lang="de-DE" dirty="0"/>
              <a:t> </a:t>
            </a:r>
            <a:r>
              <a:rPr lang="de-DE" dirty="0" err="1"/>
              <a:t>sætte</a:t>
            </a:r>
            <a:r>
              <a:rPr lang="de-DE" dirty="0"/>
              <a:t> </a:t>
            </a:r>
            <a:r>
              <a:rPr lang="de-DE" dirty="0" err="1"/>
              <a:t>kryds</a:t>
            </a:r>
            <a:r>
              <a:rPr lang="de-DE" dirty="0"/>
              <a:t> </a:t>
            </a:r>
            <a:r>
              <a:rPr lang="de-DE" dirty="0" err="1"/>
              <a:t>og</a:t>
            </a:r>
            <a:r>
              <a:rPr lang="de-DE" dirty="0"/>
              <a:t> </a:t>
            </a:r>
            <a:r>
              <a:rPr lang="de-DE" dirty="0" err="1"/>
              <a:t>bolle</a:t>
            </a:r>
            <a:r>
              <a:rPr lang="de-DE" dirty="0"/>
              <a:t> </a:t>
            </a:r>
            <a:r>
              <a:rPr lang="de-DE" dirty="0" err="1"/>
              <a:t>og</a:t>
            </a:r>
            <a:r>
              <a:rPr lang="de-DE" dirty="0"/>
              <a:t> </a:t>
            </a:r>
            <a:r>
              <a:rPr lang="de-DE" dirty="0" err="1"/>
              <a:t>kigge</a:t>
            </a:r>
            <a:r>
              <a:rPr lang="de-DE" dirty="0"/>
              <a:t> i </a:t>
            </a:r>
            <a:r>
              <a:rPr lang="de-DE" dirty="0" err="1"/>
              <a:t>skemaet</a:t>
            </a:r>
            <a:r>
              <a:rPr lang="de-DE" dirty="0"/>
              <a:t>.                                      </a:t>
            </a:r>
            <a:r>
              <a:rPr lang="de-DE" dirty="0" err="1"/>
              <a:t>På</a:t>
            </a:r>
            <a:r>
              <a:rPr lang="de-DE" dirty="0"/>
              <a:t> et </a:t>
            </a:r>
            <a:r>
              <a:rPr lang="de-DE" dirty="0" err="1"/>
              <a:t>tidspunkt</a:t>
            </a:r>
            <a:r>
              <a:rPr lang="de-DE" dirty="0"/>
              <a:t> </a:t>
            </a:r>
            <a:r>
              <a:rPr lang="de-DE" dirty="0" err="1"/>
              <a:t>kan</a:t>
            </a:r>
            <a:r>
              <a:rPr lang="de-DE" dirty="0"/>
              <a:t> du 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dirty="0" err="1"/>
              <a:t>udenad</a:t>
            </a:r>
            <a:r>
              <a:rPr lang="de-DE" dirty="0"/>
              <a:t> – </a:t>
            </a:r>
            <a:r>
              <a:rPr lang="de-DE" dirty="0" err="1"/>
              <a:t>ligesom</a:t>
            </a:r>
            <a:r>
              <a:rPr lang="de-DE" dirty="0"/>
              <a:t> at 2+2 = 4</a:t>
            </a:r>
            <a:r>
              <a:rPr lang="de-DE" dirty="0">
                <a:sym typeface="Wingdings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itchFamily="2" charset="2"/>
              </a:rPr>
              <a:t>Når</a:t>
            </a:r>
            <a:r>
              <a:rPr lang="de-DE" dirty="0">
                <a:sym typeface="Wingdings" pitchFamily="2" charset="2"/>
              </a:rPr>
              <a:t> du </a:t>
            </a:r>
            <a:r>
              <a:rPr lang="de-DE" dirty="0" err="1">
                <a:sym typeface="Wingdings" pitchFamily="2" charset="2"/>
              </a:rPr>
              <a:t>slår</a:t>
            </a:r>
            <a:r>
              <a:rPr lang="de-DE" dirty="0">
                <a:sym typeface="Wingdings" pitchFamily="2" charset="2"/>
              </a:rPr>
              <a:t> et </a:t>
            </a:r>
            <a:r>
              <a:rPr lang="de-DE" dirty="0" err="1">
                <a:sym typeface="Wingdings" pitchFamily="2" charset="2"/>
              </a:rPr>
              <a:t>verbum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op</a:t>
            </a:r>
            <a:r>
              <a:rPr lang="de-DE" dirty="0">
                <a:sym typeface="Wingdings" pitchFamily="2" charset="2"/>
              </a:rPr>
              <a:t> i </a:t>
            </a:r>
            <a:r>
              <a:rPr lang="de-DE" dirty="0" err="1">
                <a:sym typeface="Wingdings" pitchFamily="2" charset="2"/>
              </a:rPr>
              <a:t>ordbogen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skal</a:t>
            </a:r>
            <a:r>
              <a:rPr lang="de-DE" dirty="0">
                <a:sym typeface="Wingdings" pitchFamily="2" charset="2"/>
              </a:rPr>
              <a:t> du </a:t>
            </a:r>
            <a:r>
              <a:rPr lang="de-DE" dirty="0" err="1">
                <a:sym typeface="Wingdings" pitchFamily="2" charset="2"/>
              </a:rPr>
              <a:t>slå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det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op</a:t>
            </a:r>
            <a:r>
              <a:rPr lang="de-DE" dirty="0">
                <a:sym typeface="Wingdings" pitchFamily="2" charset="2"/>
              </a:rPr>
              <a:t> i </a:t>
            </a:r>
            <a:r>
              <a:rPr lang="de-DE" dirty="0" err="1">
                <a:sym typeface="Wingdings" pitchFamily="2" charset="2"/>
              </a:rPr>
              <a:t>infinitiv</a:t>
            </a:r>
            <a:r>
              <a:rPr lang="de-DE" dirty="0">
                <a:sym typeface="Wingdings" pitchFamily="2" charset="2"/>
              </a:rPr>
              <a:t>/</a:t>
            </a:r>
            <a:r>
              <a:rPr lang="de-DE" dirty="0" err="1">
                <a:sym typeface="Wingdings" pitchFamily="2" charset="2"/>
              </a:rPr>
              <a:t>navneform</a:t>
            </a:r>
            <a:r>
              <a:rPr lang="de-DE" dirty="0">
                <a:sym typeface="Wingdings" pitchFamily="2" charset="2"/>
              </a:rPr>
              <a:t>/at form = </a:t>
            </a:r>
            <a:r>
              <a:rPr lang="de-DE" dirty="0" err="1">
                <a:sym typeface="Wingdings" pitchFamily="2" charset="2"/>
              </a:rPr>
              <a:t>spille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løbe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svømme</a:t>
            </a:r>
            <a:r>
              <a:rPr lang="de-DE" dirty="0">
                <a:sym typeface="Wingdings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I </a:t>
            </a:r>
            <a:r>
              <a:rPr lang="de-DE" dirty="0" err="1">
                <a:sym typeface="Wingdings" pitchFamily="2" charset="2"/>
              </a:rPr>
              <a:t>ordbogen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kan</a:t>
            </a:r>
            <a:r>
              <a:rPr lang="de-DE" dirty="0">
                <a:sym typeface="Wingdings" pitchFamily="2" charset="2"/>
              </a:rPr>
              <a:t> du </a:t>
            </a:r>
            <a:r>
              <a:rPr lang="de-DE" dirty="0" err="1">
                <a:sym typeface="Wingdings" pitchFamily="2" charset="2"/>
              </a:rPr>
              <a:t>også</a:t>
            </a:r>
            <a:r>
              <a:rPr lang="de-DE" dirty="0">
                <a:sym typeface="Wingdings" pitchFamily="2" charset="2"/>
              </a:rPr>
              <a:t> se, </a:t>
            </a:r>
            <a:r>
              <a:rPr lang="de-DE" dirty="0" err="1">
                <a:sym typeface="Wingdings" pitchFamily="2" charset="2"/>
              </a:rPr>
              <a:t>hvordan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>
                <a:sym typeface="Wingdings" pitchFamily="2" charset="2"/>
              </a:rPr>
              <a:t>udsagnsordet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bøjes</a:t>
            </a:r>
            <a:r>
              <a:rPr lang="de-DE" dirty="0">
                <a:sym typeface="Wingdings" pitchFamily="2" charset="2"/>
              </a:rPr>
              <a:t> – </a:t>
            </a:r>
            <a:r>
              <a:rPr lang="de-DE" dirty="0" err="1">
                <a:sym typeface="Wingdings" pitchFamily="2" charset="2"/>
              </a:rPr>
              <a:t>om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det</a:t>
            </a:r>
            <a:r>
              <a:rPr lang="de-DE" dirty="0">
                <a:sym typeface="Wingdings" pitchFamily="2" charset="2"/>
              </a:rPr>
              <a:t> er </a:t>
            </a:r>
            <a:r>
              <a:rPr lang="de-DE" dirty="0" err="1">
                <a:sym typeface="Wingdings" pitchFamily="2" charset="2"/>
              </a:rPr>
              <a:t>regelmæssigt</a:t>
            </a:r>
            <a:r>
              <a:rPr lang="de-DE" dirty="0">
                <a:sym typeface="Wingdings" pitchFamily="2" charset="2"/>
              </a:rPr>
              <a:t> (</a:t>
            </a:r>
            <a:r>
              <a:rPr lang="de-DE" dirty="0" err="1">
                <a:sym typeface="Wingdings" pitchFamily="2" charset="2"/>
              </a:rPr>
              <a:t>følger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reglen</a:t>
            </a:r>
            <a:r>
              <a:rPr lang="de-DE" dirty="0">
                <a:sym typeface="Wingdings" pitchFamily="2" charset="2"/>
              </a:rPr>
              <a:t>) </a:t>
            </a:r>
            <a:r>
              <a:rPr lang="de-DE" dirty="0" err="1">
                <a:sym typeface="Wingdings" pitchFamily="2" charset="2"/>
              </a:rPr>
              <a:t>eller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uregelmæssigt</a:t>
            </a:r>
            <a:r>
              <a:rPr lang="de-DE" dirty="0">
                <a:sym typeface="Wingdings" pitchFamily="2" charset="2"/>
              </a:rPr>
              <a:t>.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" name="Pladsholder til indhold 9" descr="Et billede, der indeholder bord&#10;&#10;Automatisk genereret beskrivelse">
            <a:extLst>
              <a:ext uri="{FF2B5EF4-FFF2-40B4-BE49-F238E27FC236}">
                <a16:creationId xmlns:a16="http://schemas.microsoft.com/office/drawing/2014/main" id="{694CE18D-B321-A54A-4EA3-8E2CF3E5F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5350" y="1457881"/>
            <a:ext cx="4394558" cy="5355312"/>
          </a:xfrm>
        </p:spPr>
      </p:pic>
      <p:cxnSp>
        <p:nvCxnSpPr>
          <p:cNvPr id="12" name="Buet forbindelse 11">
            <a:extLst>
              <a:ext uri="{FF2B5EF4-FFF2-40B4-BE49-F238E27FC236}">
                <a16:creationId xmlns:a16="http://schemas.microsoft.com/office/drawing/2014/main" id="{3CE935B9-1555-5E36-86D8-CBE2D48F87FF}"/>
              </a:ext>
            </a:extLst>
          </p:cNvPr>
          <p:cNvCxnSpPr>
            <a:cxnSpLocks/>
          </p:cNvCxnSpPr>
          <p:nvPr/>
        </p:nvCxnSpPr>
        <p:spPr>
          <a:xfrm flipV="1">
            <a:off x="4349578" y="2718486"/>
            <a:ext cx="3315772" cy="1235676"/>
          </a:xfrm>
          <a:prstGeom prst="curvedConnector3">
            <a:avLst>
              <a:gd name="adj1" fmla="val 7795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26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FE011E-26A4-B26E-0AB0-E2F92D180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81" y="755902"/>
            <a:ext cx="748492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err="1"/>
              <a:t>Vi</a:t>
            </a:r>
            <a:r>
              <a:rPr lang="de-DE" dirty="0"/>
              <a:t> </a:t>
            </a:r>
            <a:r>
              <a:rPr lang="de-DE" dirty="0" err="1"/>
              <a:t>prøver</a:t>
            </a:r>
            <a:r>
              <a:rPr lang="de-DE" dirty="0"/>
              <a:t> </a:t>
            </a:r>
            <a:r>
              <a:rPr lang="de-DE" dirty="0" err="1"/>
              <a:t>lige</a:t>
            </a:r>
            <a:r>
              <a:rPr lang="de-DE" dirty="0"/>
              <a:t> at se </a:t>
            </a:r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disse</a:t>
            </a:r>
            <a:r>
              <a:rPr lang="de-DE" dirty="0"/>
              <a:t> </a:t>
            </a:r>
            <a:r>
              <a:rPr lang="de-DE" dirty="0" err="1"/>
              <a:t>sætninger</a:t>
            </a:r>
            <a:r>
              <a:rPr lang="de-DE" dirty="0"/>
              <a:t>. </a:t>
            </a:r>
            <a:r>
              <a:rPr lang="de-DE" dirty="0" err="1"/>
              <a:t>Hvordan</a:t>
            </a:r>
            <a:r>
              <a:rPr lang="de-DE" dirty="0"/>
              <a:t> </a:t>
            </a:r>
            <a:r>
              <a:rPr lang="de-DE" dirty="0" err="1"/>
              <a:t>skal</a:t>
            </a:r>
            <a:r>
              <a:rPr lang="de-DE" dirty="0"/>
              <a:t> de </a:t>
            </a:r>
            <a:r>
              <a:rPr lang="de-DE" dirty="0" err="1"/>
              <a:t>mon</a:t>
            </a:r>
            <a:r>
              <a:rPr lang="de-DE" dirty="0"/>
              <a:t> </a:t>
            </a:r>
            <a:r>
              <a:rPr lang="de-DE" dirty="0" err="1"/>
              <a:t>oversættes</a:t>
            </a:r>
            <a:r>
              <a:rPr lang="de-DE" dirty="0"/>
              <a:t>? </a:t>
            </a:r>
            <a:r>
              <a:rPr lang="de-DE" dirty="0" err="1"/>
              <a:t>Hvordan</a:t>
            </a:r>
            <a:r>
              <a:rPr lang="de-DE" dirty="0"/>
              <a:t> </a:t>
            </a:r>
            <a:r>
              <a:rPr lang="de-DE" dirty="0" err="1"/>
              <a:t>skal</a:t>
            </a:r>
            <a:r>
              <a:rPr lang="de-DE" dirty="0"/>
              <a:t> </a:t>
            </a:r>
            <a:r>
              <a:rPr lang="de-DE" dirty="0" err="1"/>
              <a:t>verbet</a:t>
            </a:r>
            <a:r>
              <a:rPr lang="de-DE" dirty="0"/>
              <a:t> </a:t>
            </a:r>
            <a:r>
              <a:rPr lang="de-DE" dirty="0" err="1"/>
              <a:t>bøjes</a:t>
            </a:r>
            <a:r>
              <a:rPr lang="de-DE" dirty="0"/>
              <a:t>? </a:t>
            </a:r>
            <a:r>
              <a:rPr lang="de-DE" dirty="0" err="1"/>
              <a:t>Kender</a:t>
            </a:r>
            <a:r>
              <a:rPr lang="de-DE" dirty="0"/>
              <a:t> du </a:t>
            </a:r>
            <a:r>
              <a:rPr lang="de-DE" dirty="0" err="1"/>
              <a:t>ikke</a:t>
            </a:r>
            <a:r>
              <a:rPr lang="de-DE" dirty="0"/>
              <a:t> </a:t>
            </a:r>
            <a:r>
              <a:rPr lang="de-DE" dirty="0" err="1"/>
              <a:t>ordet</a:t>
            </a:r>
            <a:r>
              <a:rPr lang="de-DE" dirty="0"/>
              <a:t>, </a:t>
            </a:r>
            <a:r>
              <a:rPr lang="de-DE" dirty="0" err="1"/>
              <a:t>så</a:t>
            </a:r>
            <a:r>
              <a:rPr lang="de-DE" dirty="0"/>
              <a:t> </a:t>
            </a:r>
            <a:r>
              <a:rPr lang="de-DE" dirty="0" err="1"/>
              <a:t>slå</a:t>
            </a:r>
            <a:r>
              <a:rPr lang="de-DE" dirty="0"/>
              <a:t> </a:t>
            </a:r>
            <a:r>
              <a:rPr lang="de-DE" dirty="0" err="1"/>
              <a:t>op</a:t>
            </a:r>
            <a:r>
              <a:rPr lang="de-DE" dirty="0"/>
              <a:t> i </a:t>
            </a:r>
            <a:r>
              <a:rPr lang="de-DE" dirty="0" err="1"/>
              <a:t>ordbogen</a:t>
            </a:r>
            <a:r>
              <a:rPr lang="de-DE" dirty="0"/>
              <a:t>.</a:t>
            </a:r>
          </a:p>
          <a:p>
            <a:pPr marL="285750" indent="-285750"/>
            <a:endParaRPr lang="de-DE" dirty="0"/>
          </a:p>
          <a:p>
            <a:pPr marL="285750" indent="-285750"/>
            <a:r>
              <a:rPr lang="de-DE" dirty="0">
                <a:solidFill>
                  <a:srgbClr val="00B050"/>
                </a:solidFill>
              </a:rPr>
              <a:t>Peter </a:t>
            </a:r>
            <a:r>
              <a:rPr lang="de-DE" dirty="0" err="1">
                <a:solidFill>
                  <a:srgbClr val="00B050"/>
                </a:solidFill>
              </a:rPr>
              <a:t>spiller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tennis</a:t>
            </a:r>
            <a:r>
              <a:rPr lang="de-DE" dirty="0">
                <a:solidFill>
                  <a:srgbClr val="00B050"/>
                </a:solidFill>
              </a:rPr>
              <a:t>. </a:t>
            </a:r>
          </a:p>
          <a:p>
            <a:pPr marL="285750" indent="-285750"/>
            <a:r>
              <a:rPr lang="de-DE" dirty="0" err="1">
                <a:solidFill>
                  <a:srgbClr val="00B050"/>
                </a:solidFill>
              </a:rPr>
              <a:t>Jeg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spiller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tennis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to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gange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om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ugen</a:t>
            </a:r>
            <a:endParaRPr lang="de-DE" dirty="0">
              <a:solidFill>
                <a:srgbClr val="00B050"/>
              </a:solidFill>
            </a:endParaRPr>
          </a:p>
          <a:p>
            <a:pPr marL="285750" indent="-285750"/>
            <a:r>
              <a:rPr lang="de-DE" dirty="0" err="1">
                <a:solidFill>
                  <a:srgbClr val="00B050"/>
                </a:solidFill>
              </a:rPr>
              <a:t>Svømmer</a:t>
            </a:r>
            <a:r>
              <a:rPr lang="de-DE" dirty="0">
                <a:solidFill>
                  <a:srgbClr val="00B050"/>
                </a:solidFill>
              </a:rPr>
              <a:t> du </a:t>
            </a:r>
            <a:r>
              <a:rPr lang="de-DE" dirty="0" err="1">
                <a:solidFill>
                  <a:srgbClr val="00B050"/>
                </a:solidFill>
              </a:rPr>
              <a:t>ofte</a:t>
            </a:r>
            <a:r>
              <a:rPr lang="de-DE" dirty="0">
                <a:solidFill>
                  <a:srgbClr val="00B050"/>
                </a:solidFill>
              </a:rPr>
              <a:t>? Ja, </a:t>
            </a:r>
            <a:r>
              <a:rPr lang="de-DE" dirty="0" err="1">
                <a:solidFill>
                  <a:srgbClr val="00B050"/>
                </a:solidFill>
              </a:rPr>
              <a:t>jeg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svømmer</a:t>
            </a:r>
            <a:r>
              <a:rPr lang="de-DE" dirty="0">
                <a:solidFill>
                  <a:srgbClr val="00B050"/>
                </a:solidFill>
              </a:rPr>
              <a:t> 4 </a:t>
            </a:r>
            <a:r>
              <a:rPr lang="de-DE" dirty="0" err="1">
                <a:solidFill>
                  <a:srgbClr val="00B050"/>
                </a:solidFill>
              </a:rPr>
              <a:t>gange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om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ugen</a:t>
            </a:r>
            <a:r>
              <a:rPr lang="de-DE" dirty="0">
                <a:solidFill>
                  <a:srgbClr val="00B050"/>
                </a:solidFill>
              </a:rPr>
              <a:t>.</a:t>
            </a:r>
          </a:p>
          <a:p>
            <a:pPr marL="285750" indent="-285750"/>
            <a:r>
              <a:rPr lang="de-DE" dirty="0" err="1">
                <a:solidFill>
                  <a:srgbClr val="00B050"/>
                </a:solidFill>
              </a:rPr>
              <a:t>Vi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løber</a:t>
            </a:r>
            <a:r>
              <a:rPr lang="de-DE" dirty="0">
                <a:solidFill>
                  <a:srgbClr val="00B050"/>
                </a:solidFill>
              </a:rPr>
              <a:t> 3 </a:t>
            </a:r>
            <a:r>
              <a:rPr lang="de-DE" dirty="0" err="1">
                <a:solidFill>
                  <a:srgbClr val="00B050"/>
                </a:solidFill>
              </a:rPr>
              <a:t>gange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om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ugen</a:t>
            </a:r>
            <a:r>
              <a:rPr lang="de-DE" dirty="0">
                <a:solidFill>
                  <a:srgbClr val="00B050"/>
                </a:solidFill>
              </a:rPr>
              <a:t>.</a:t>
            </a:r>
          </a:p>
          <a:p>
            <a:pPr marL="285750" indent="-285750"/>
            <a:r>
              <a:rPr lang="de-DE" dirty="0" err="1">
                <a:solidFill>
                  <a:srgbClr val="00B050"/>
                </a:solidFill>
              </a:rPr>
              <a:t>Løber</a:t>
            </a:r>
            <a:r>
              <a:rPr lang="de-DE" dirty="0">
                <a:solidFill>
                  <a:srgbClr val="00B050"/>
                </a:solidFill>
              </a:rPr>
              <a:t> I </a:t>
            </a:r>
            <a:r>
              <a:rPr lang="de-DE" dirty="0" err="1">
                <a:solidFill>
                  <a:srgbClr val="00B050"/>
                </a:solidFill>
              </a:rPr>
              <a:t>også</a:t>
            </a:r>
            <a:r>
              <a:rPr lang="de-DE" dirty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endParaRPr lang="de-DE" dirty="0"/>
          </a:p>
          <a:p>
            <a:pPr marL="285750" indent="-285750"/>
            <a:endParaRPr lang="de-DE" dirty="0"/>
          </a:p>
        </p:txBody>
      </p:sp>
      <p:pic>
        <p:nvPicPr>
          <p:cNvPr id="5" name="Pladsholder til indhold 9" descr="Et billede, der indeholder bord&#10;&#10;Automatisk genereret beskrivelse">
            <a:extLst>
              <a:ext uri="{FF2B5EF4-FFF2-40B4-BE49-F238E27FC236}">
                <a16:creationId xmlns:a16="http://schemas.microsoft.com/office/drawing/2014/main" id="{9BAC764A-A953-5BF1-9C4E-BCE7D93D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070" y="791642"/>
            <a:ext cx="4357749" cy="531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6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F66613-5C07-668B-06B4-FE6EFEFA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10128108" cy="1481328"/>
          </a:xfrm>
        </p:spPr>
        <p:txBody>
          <a:bodyPr anchor="b">
            <a:normAutofit/>
          </a:bodyPr>
          <a:lstStyle/>
          <a:p>
            <a:r>
              <a:rPr lang="de-DE" sz="5000" b="1" dirty="0">
                <a:solidFill>
                  <a:srgbClr val="00B050"/>
                </a:solidFill>
              </a:rPr>
              <a:t>Pas </a:t>
            </a:r>
            <a:r>
              <a:rPr lang="de-DE" sz="5000" b="1" dirty="0" err="1">
                <a:solidFill>
                  <a:srgbClr val="00B050"/>
                </a:solidFill>
              </a:rPr>
              <a:t>på</a:t>
            </a:r>
            <a:r>
              <a:rPr lang="de-DE" sz="5000" b="1" dirty="0">
                <a:solidFill>
                  <a:srgbClr val="00B050"/>
                </a:solidFill>
              </a:rPr>
              <a:t>, </a:t>
            </a:r>
            <a:r>
              <a:rPr lang="de-DE" sz="5000" b="1" dirty="0" err="1">
                <a:solidFill>
                  <a:srgbClr val="00B050"/>
                </a:solidFill>
              </a:rPr>
              <a:t>når</a:t>
            </a:r>
            <a:r>
              <a:rPr lang="de-DE" sz="5000" b="1" dirty="0">
                <a:solidFill>
                  <a:srgbClr val="00B050"/>
                </a:solidFill>
              </a:rPr>
              <a:t> du </a:t>
            </a:r>
            <a:r>
              <a:rPr lang="de-DE" sz="5000" b="1" dirty="0" err="1">
                <a:solidFill>
                  <a:srgbClr val="00B050"/>
                </a:solidFill>
              </a:rPr>
              <a:t>slår</a:t>
            </a:r>
            <a:r>
              <a:rPr lang="de-DE" sz="5000" b="1" dirty="0">
                <a:solidFill>
                  <a:srgbClr val="00B050"/>
                </a:solidFill>
              </a:rPr>
              <a:t> </a:t>
            </a:r>
            <a:r>
              <a:rPr lang="de-DE" sz="5000" b="1" dirty="0" err="1">
                <a:solidFill>
                  <a:srgbClr val="00B050"/>
                </a:solidFill>
              </a:rPr>
              <a:t>op</a:t>
            </a:r>
            <a:r>
              <a:rPr lang="de-DE" sz="5000" b="1" dirty="0">
                <a:solidFill>
                  <a:srgbClr val="00B050"/>
                </a:solidFill>
              </a:rPr>
              <a:t> i </a:t>
            </a:r>
            <a:r>
              <a:rPr lang="de-DE" sz="5000" b="1" dirty="0" err="1">
                <a:solidFill>
                  <a:srgbClr val="00B050"/>
                </a:solidFill>
              </a:rPr>
              <a:t>ordbogen</a:t>
            </a:r>
            <a:r>
              <a:rPr lang="de-DE" sz="5000" b="1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3A2E8B-1207-983A-A6E6-0905A927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6904981" cy="3547872"/>
          </a:xfrm>
        </p:spPr>
        <p:txBody>
          <a:bodyPr anchor="t">
            <a:normAutofit lnSpcReduction="10000"/>
          </a:bodyPr>
          <a:lstStyle/>
          <a:p>
            <a:r>
              <a:rPr lang="de-DE" sz="1800" dirty="0" err="1"/>
              <a:t>Nogle</a:t>
            </a:r>
            <a:r>
              <a:rPr lang="de-DE" sz="1800" dirty="0"/>
              <a:t> </a:t>
            </a:r>
            <a:r>
              <a:rPr lang="de-DE" sz="1800" dirty="0" err="1"/>
              <a:t>ord</a:t>
            </a:r>
            <a:r>
              <a:rPr lang="de-DE" sz="1800" dirty="0"/>
              <a:t> har </a:t>
            </a:r>
            <a:r>
              <a:rPr lang="de-DE" sz="1800" dirty="0" err="1"/>
              <a:t>flere</a:t>
            </a:r>
            <a:r>
              <a:rPr lang="de-DE" sz="1800" dirty="0"/>
              <a:t> </a:t>
            </a:r>
            <a:r>
              <a:rPr lang="de-DE" sz="1800" dirty="0" err="1"/>
              <a:t>betydninger</a:t>
            </a:r>
            <a:r>
              <a:rPr lang="de-DE" sz="1800" dirty="0"/>
              <a:t>, </a:t>
            </a:r>
            <a:r>
              <a:rPr lang="de-DE" sz="1800" dirty="0" err="1"/>
              <a:t>så</a:t>
            </a:r>
            <a:r>
              <a:rPr lang="de-DE" sz="1800" dirty="0"/>
              <a:t> </a:t>
            </a:r>
            <a:r>
              <a:rPr lang="de-DE" sz="1800" dirty="0" err="1"/>
              <a:t>vælg</a:t>
            </a:r>
            <a:r>
              <a:rPr lang="de-DE" sz="1800" dirty="0"/>
              <a:t> </a:t>
            </a:r>
            <a:r>
              <a:rPr lang="de-DE" sz="1800" dirty="0" err="1"/>
              <a:t>ikke</a:t>
            </a:r>
            <a:r>
              <a:rPr lang="de-DE" sz="1800" dirty="0"/>
              <a:t> </a:t>
            </a:r>
            <a:r>
              <a:rPr lang="de-DE" sz="1800" dirty="0" err="1"/>
              <a:t>altid</a:t>
            </a:r>
            <a:r>
              <a:rPr lang="de-DE" sz="1800" dirty="0"/>
              <a:t> </a:t>
            </a:r>
            <a:r>
              <a:rPr lang="de-DE" sz="1800" dirty="0" err="1"/>
              <a:t>det</a:t>
            </a:r>
            <a:r>
              <a:rPr lang="de-DE" sz="1800" dirty="0"/>
              <a:t> </a:t>
            </a:r>
            <a:r>
              <a:rPr lang="de-DE" sz="1800" dirty="0" err="1"/>
              <a:t>første</a:t>
            </a:r>
            <a:r>
              <a:rPr lang="de-DE" sz="1800" dirty="0"/>
              <a:t> </a:t>
            </a:r>
            <a:r>
              <a:rPr lang="de-DE" sz="1800" dirty="0" err="1"/>
              <a:t>ord</a:t>
            </a:r>
            <a:r>
              <a:rPr lang="de-DE" sz="1800" dirty="0"/>
              <a:t>, der </a:t>
            </a:r>
            <a:r>
              <a:rPr lang="de-DE" sz="1800" dirty="0" err="1"/>
              <a:t>kommer</a:t>
            </a:r>
            <a:r>
              <a:rPr lang="de-DE" sz="1800" dirty="0"/>
              <a:t> </a:t>
            </a:r>
            <a:r>
              <a:rPr lang="de-DE" sz="1800" dirty="0" err="1"/>
              <a:t>frem</a:t>
            </a:r>
            <a:r>
              <a:rPr lang="de-DE" sz="1800" dirty="0"/>
              <a:t>. </a:t>
            </a:r>
          </a:p>
          <a:p>
            <a:endParaRPr lang="de-DE" sz="1800" dirty="0"/>
          </a:p>
          <a:p>
            <a:r>
              <a:rPr lang="de-DE" sz="1800" dirty="0"/>
              <a:t>Hvis du </a:t>
            </a:r>
            <a:r>
              <a:rPr lang="de-DE" sz="1800" dirty="0" err="1"/>
              <a:t>slår</a:t>
            </a:r>
            <a:r>
              <a:rPr lang="de-DE" sz="1800" dirty="0"/>
              <a:t> „</a:t>
            </a:r>
            <a:r>
              <a:rPr lang="de-DE" sz="1800" dirty="0" err="1"/>
              <a:t>skuffe</a:t>
            </a:r>
            <a:r>
              <a:rPr lang="de-DE" sz="1800" dirty="0"/>
              <a:t>“ </a:t>
            </a:r>
            <a:r>
              <a:rPr lang="de-DE" sz="1800" dirty="0" err="1"/>
              <a:t>op</a:t>
            </a:r>
            <a:r>
              <a:rPr lang="de-DE" sz="1800" dirty="0"/>
              <a:t>, </a:t>
            </a:r>
            <a:r>
              <a:rPr lang="de-DE" sz="1800" dirty="0" err="1"/>
              <a:t>kommer</a:t>
            </a:r>
            <a:r>
              <a:rPr lang="de-DE" sz="1800" dirty="0"/>
              <a:t> </a:t>
            </a:r>
            <a:r>
              <a:rPr lang="de-DE" sz="1800" dirty="0" err="1"/>
              <a:t>ordbogen</a:t>
            </a:r>
            <a:r>
              <a:rPr lang="de-DE" sz="1800" dirty="0"/>
              <a:t> </a:t>
            </a:r>
            <a:r>
              <a:rPr lang="de-DE" sz="1800" dirty="0" err="1"/>
              <a:t>op</a:t>
            </a:r>
            <a:r>
              <a:rPr lang="de-DE" sz="1800" dirty="0"/>
              <a:t> </a:t>
            </a:r>
            <a:r>
              <a:rPr lang="de-DE" sz="1800" dirty="0" err="1"/>
              <a:t>med</a:t>
            </a:r>
            <a:r>
              <a:rPr lang="de-DE" sz="1800" dirty="0"/>
              <a:t> </a:t>
            </a:r>
            <a:r>
              <a:rPr lang="de-DE" sz="1800" dirty="0" err="1"/>
              <a:t>flere</a:t>
            </a:r>
            <a:r>
              <a:rPr lang="de-DE" sz="1800" dirty="0"/>
              <a:t> </a:t>
            </a:r>
            <a:r>
              <a:rPr lang="de-DE" sz="1800" dirty="0" err="1"/>
              <a:t>muligheder</a:t>
            </a:r>
            <a:r>
              <a:rPr lang="de-DE" sz="1800" dirty="0"/>
              <a:t>.</a:t>
            </a:r>
          </a:p>
          <a:p>
            <a:endParaRPr lang="de-DE" sz="1800" dirty="0"/>
          </a:p>
          <a:p>
            <a:r>
              <a:rPr lang="de-DE" sz="1800" dirty="0" err="1"/>
              <a:t>Skuffe</a:t>
            </a:r>
            <a:r>
              <a:rPr lang="de-DE" sz="1800" dirty="0"/>
              <a:t> </a:t>
            </a:r>
            <a:r>
              <a:rPr lang="de-DE" sz="1800" dirty="0" err="1"/>
              <a:t>kan</a:t>
            </a:r>
            <a:r>
              <a:rPr lang="de-DE" sz="1800" dirty="0"/>
              <a:t> </a:t>
            </a:r>
            <a:r>
              <a:rPr lang="de-DE" sz="1800" dirty="0" err="1"/>
              <a:t>jo</a:t>
            </a:r>
            <a:r>
              <a:rPr lang="de-DE" sz="1800" dirty="0"/>
              <a:t> </a:t>
            </a:r>
            <a:r>
              <a:rPr lang="de-DE" sz="1800" dirty="0" err="1"/>
              <a:t>både</a:t>
            </a:r>
            <a:r>
              <a:rPr lang="de-DE" sz="1800" dirty="0"/>
              <a:t> </a:t>
            </a:r>
            <a:r>
              <a:rPr lang="de-DE" sz="1800" dirty="0" err="1"/>
              <a:t>være</a:t>
            </a:r>
            <a:r>
              <a:rPr lang="de-DE" sz="1800" dirty="0"/>
              <a:t> et </a:t>
            </a:r>
            <a:r>
              <a:rPr lang="de-DE" sz="1800" dirty="0" err="1">
                <a:solidFill>
                  <a:srgbClr val="00B050"/>
                </a:solidFill>
              </a:rPr>
              <a:t>substantiv</a:t>
            </a:r>
            <a:r>
              <a:rPr lang="de-DE" sz="1800" dirty="0">
                <a:solidFill>
                  <a:srgbClr val="00B050"/>
                </a:solidFill>
              </a:rPr>
              <a:t> (sb) </a:t>
            </a:r>
            <a:r>
              <a:rPr lang="de-DE" sz="1800" dirty="0"/>
              <a:t>(et </a:t>
            </a:r>
            <a:r>
              <a:rPr lang="de-DE" sz="1800" dirty="0" err="1"/>
              <a:t>møbel</a:t>
            </a:r>
            <a:r>
              <a:rPr lang="de-DE" sz="1800" dirty="0"/>
              <a:t>, et </a:t>
            </a:r>
            <a:r>
              <a:rPr lang="de-DE" sz="1800" dirty="0" err="1"/>
              <a:t>andet</a:t>
            </a:r>
            <a:r>
              <a:rPr lang="de-DE" sz="1800" dirty="0"/>
              <a:t> </a:t>
            </a:r>
            <a:r>
              <a:rPr lang="de-DE" sz="1800" dirty="0" err="1"/>
              <a:t>ord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en </a:t>
            </a:r>
            <a:r>
              <a:rPr lang="de-DE" sz="1800" dirty="0" err="1"/>
              <a:t>mund</a:t>
            </a:r>
            <a:r>
              <a:rPr lang="de-DE" sz="1800" dirty="0"/>
              <a:t>) </a:t>
            </a:r>
            <a:r>
              <a:rPr lang="de-DE" sz="1800" dirty="0" err="1"/>
              <a:t>eller</a:t>
            </a:r>
            <a:r>
              <a:rPr lang="de-DE" sz="1800" dirty="0"/>
              <a:t> et </a:t>
            </a:r>
            <a:r>
              <a:rPr lang="de-DE" sz="1800" dirty="0" err="1">
                <a:solidFill>
                  <a:srgbClr val="00B050"/>
                </a:solidFill>
              </a:rPr>
              <a:t>verbum</a:t>
            </a:r>
            <a:r>
              <a:rPr lang="de-DE" sz="1800" dirty="0">
                <a:solidFill>
                  <a:srgbClr val="00B050"/>
                </a:solidFill>
              </a:rPr>
              <a:t> (</a:t>
            </a:r>
            <a:r>
              <a:rPr lang="de-DE" sz="1800" dirty="0" err="1">
                <a:solidFill>
                  <a:srgbClr val="00B050"/>
                </a:solidFill>
              </a:rPr>
              <a:t>vb</a:t>
            </a:r>
            <a:r>
              <a:rPr lang="de-DE" sz="1800" dirty="0">
                <a:solidFill>
                  <a:srgbClr val="00B050"/>
                </a:solidFill>
              </a:rPr>
              <a:t>) </a:t>
            </a:r>
            <a:r>
              <a:rPr lang="de-DE" sz="1800" dirty="0"/>
              <a:t>(at </a:t>
            </a:r>
            <a:r>
              <a:rPr lang="de-DE" sz="1800" dirty="0" err="1"/>
              <a:t>skuffe</a:t>
            </a:r>
            <a:r>
              <a:rPr lang="de-DE" sz="1800" dirty="0"/>
              <a:t>)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 err="1"/>
              <a:t>Slå</a:t>
            </a:r>
            <a:r>
              <a:rPr lang="de-DE" sz="1800" dirty="0"/>
              <a:t> “</a:t>
            </a:r>
            <a:r>
              <a:rPr lang="de-DE" sz="1800" dirty="0" err="1"/>
              <a:t>skuffe</a:t>
            </a:r>
            <a:r>
              <a:rPr lang="de-DE" sz="1800" dirty="0"/>
              <a:t>“ </a:t>
            </a:r>
            <a:r>
              <a:rPr lang="de-DE" sz="1800" dirty="0" err="1"/>
              <a:t>op</a:t>
            </a:r>
            <a:r>
              <a:rPr lang="de-DE" sz="1800" dirty="0"/>
              <a:t> i </a:t>
            </a:r>
            <a:r>
              <a:rPr lang="de-DE" sz="1800" dirty="0" err="1"/>
              <a:t>ordbogen</a:t>
            </a:r>
            <a:r>
              <a:rPr lang="de-DE" sz="1800" dirty="0"/>
              <a:t>:</a:t>
            </a:r>
          </a:p>
          <a:p>
            <a:r>
              <a:rPr lang="de-DE" sz="1800" dirty="0" err="1">
                <a:solidFill>
                  <a:srgbClr val="00B050"/>
                </a:solidFill>
              </a:rPr>
              <a:t>Hvad</a:t>
            </a:r>
            <a:r>
              <a:rPr lang="de-DE" sz="1800" dirty="0">
                <a:solidFill>
                  <a:srgbClr val="00B050"/>
                </a:solidFill>
              </a:rPr>
              <a:t> </a:t>
            </a:r>
            <a:r>
              <a:rPr lang="de-DE" sz="1800" dirty="0" err="1">
                <a:solidFill>
                  <a:srgbClr val="00B050"/>
                </a:solidFill>
              </a:rPr>
              <a:t>hedder</a:t>
            </a:r>
            <a:r>
              <a:rPr lang="de-DE" sz="1800" dirty="0">
                <a:solidFill>
                  <a:srgbClr val="00B050"/>
                </a:solidFill>
              </a:rPr>
              <a:t> </a:t>
            </a:r>
            <a:r>
              <a:rPr lang="de-DE" sz="1800" dirty="0" err="1">
                <a:solidFill>
                  <a:srgbClr val="00B050"/>
                </a:solidFill>
              </a:rPr>
              <a:t>skuffe</a:t>
            </a:r>
            <a:r>
              <a:rPr lang="de-DE" sz="1800" dirty="0">
                <a:solidFill>
                  <a:srgbClr val="00B050"/>
                </a:solidFill>
              </a:rPr>
              <a:t>, </a:t>
            </a:r>
            <a:r>
              <a:rPr lang="de-DE" sz="1800" dirty="0" err="1">
                <a:solidFill>
                  <a:srgbClr val="00B050"/>
                </a:solidFill>
              </a:rPr>
              <a:t>hvis</a:t>
            </a:r>
            <a:r>
              <a:rPr lang="de-DE" sz="1800" dirty="0">
                <a:solidFill>
                  <a:srgbClr val="00B050"/>
                </a:solidFill>
              </a:rPr>
              <a:t> </a:t>
            </a:r>
            <a:r>
              <a:rPr lang="de-DE" sz="1800" dirty="0" err="1">
                <a:solidFill>
                  <a:srgbClr val="00B050"/>
                </a:solidFill>
              </a:rPr>
              <a:t>det</a:t>
            </a:r>
            <a:r>
              <a:rPr lang="de-DE" sz="1800" dirty="0">
                <a:solidFill>
                  <a:srgbClr val="00B050"/>
                </a:solidFill>
              </a:rPr>
              <a:t> er et </a:t>
            </a:r>
            <a:r>
              <a:rPr lang="de-DE" sz="1800" dirty="0" err="1">
                <a:solidFill>
                  <a:srgbClr val="00B050"/>
                </a:solidFill>
              </a:rPr>
              <a:t>substantiv</a:t>
            </a:r>
            <a:r>
              <a:rPr lang="de-DE" sz="1800" dirty="0">
                <a:solidFill>
                  <a:srgbClr val="00B050"/>
                </a:solidFill>
              </a:rPr>
              <a:t>?</a:t>
            </a:r>
          </a:p>
          <a:p>
            <a:r>
              <a:rPr lang="de-DE" sz="1800" dirty="0" err="1">
                <a:solidFill>
                  <a:srgbClr val="00B050"/>
                </a:solidFill>
              </a:rPr>
              <a:t>Hvad</a:t>
            </a:r>
            <a:r>
              <a:rPr lang="de-DE" sz="1800" dirty="0">
                <a:solidFill>
                  <a:srgbClr val="00B050"/>
                </a:solidFill>
              </a:rPr>
              <a:t> </a:t>
            </a:r>
            <a:r>
              <a:rPr lang="de-DE" sz="1800" dirty="0" err="1">
                <a:solidFill>
                  <a:srgbClr val="00B050"/>
                </a:solidFill>
              </a:rPr>
              <a:t>hedder</a:t>
            </a:r>
            <a:r>
              <a:rPr lang="de-DE" sz="1800" dirty="0">
                <a:solidFill>
                  <a:srgbClr val="00B050"/>
                </a:solidFill>
              </a:rPr>
              <a:t> </a:t>
            </a:r>
            <a:r>
              <a:rPr lang="de-DE" sz="1800" dirty="0" err="1">
                <a:solidFill>
                  <a:srgbClr val="00B050"/>
                </a:solidFill>
              </a:rPr>
              <a:t>skuffe</a:t>
            </a:r>
            <a:r>
              <a:rPr lang="de-DE" sz="1800" dirty="0">
                <a:solidFill>
                  <a:srgbClr val="00B050"/>
                </a:solidFill>
              </a:rPr>
              <a:t>, </a:t>
            </a:r>
            <a:r>
              <a:rPr lang="de-DE" sz="1800" dirty="0" err="1">
                <a:solidFill>
                  <a:srgbClr val="00B050"/>
                </a:solidFill>
              </a:rPr>
              <a:t>hvis</a:t>
            </a:r>
            <a:r>
              <a:rPr lang="de-DE" sz="1800" dirty="0">
                <a:solidFill>
                  <a:srgbClr val="00B050"/>
                </a:solidFill>
              </a:rPr>
              <a:t> </a:t>
            </a:r>
            <a:r>
              <a:rPr lang="de-DE" sz="1800" dirty="0" err="1">
                <a:solidFill>
                  <a:srgbClr val="00B050"/>
                </a:solidFill>
              </a:rPr>
              <a:t>det</a:t>
            </a:r>
            <a:r>
              <a:rPr lang="de-DE" sz="1800" dirty="0">
                <a:solidFill>
                  <a:srgbClr val="00B050"/>
                </a:solidFill>
              </a:rPr>
              <a:t> er et </a:t>
            </a:r>
            <a:r>
              <a:rPr lang="de-DE" sz="1800" dirty="0" err="1">
                <a:solidFill>
                  <a:srgbClr val="00B050"/>
                </a:solidFill>
              </a:rPr>
              <a:t>verbum</a:t>
            </a:r>
            <a:r>
              <a:rPr lang="de-DE" sz="18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5" name="Grafik 4" descr="Advarsel med massiv udfyldning">
            <a:extLst>
              <a:ext uri="{FF2B5EF4-FFF2-40B4-BE49-F238E27FC236}">
                <a16:creationId xmlns:a16="http://schemas.microsoft.com/office/drawing/2014/main" id="{F8CCB450-C152-517C-08DE-BE8628FC0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851" y="2234465"/>
            <a:ext cx="3608890" cy="3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EB964-F676-781D-F464-C25DA8DB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>
                <a:solidFill>
                  <a:srgbClr val="92D050"/>
                </a:solidFill>
              </a:rPr>
              <a:t>Hvilket køn har ordet? </a:t>
            </a: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7896D4-2CE1-F01B-7751-6A95300CB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2310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dansk</a:t>
            </a:r>
            <a:r>
              <a:rPr lang="de-DE" dirty="0"/>
              <a:t> har </a:t>
            </a:r>
            <a:r>
              <a:rPr lang="de-DE" dirty="0" err="1"/>
              <a:t>navneord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køn</a:t>
            </a:r>
            <a:r>
              <a:rPr lang="de-DE" dirty="0"/>
              <a:t> – </a:t>
            </a:r>
            <a:r>
              <a:rPr lang="de-DE" dirty="0" err="1"/>
              <a:t>fælleskøn</a:t>
            </a:r>
            <a:r>
              <a:rPr lang="de-DE" dirty="0"/>
              <a:t> </a:t>
            </a:r>
            <a:r>
              <a:rPr lang="de-DE" dirty="0" err="1"/>
              <a:t>og</a:t>
            </a:r>
            <a:r>
              <a:rPr lang="de-DE" dirty="0"/>
              <a:t> </a:t>
            </a:r>
            <a:r>
              <a:rPr lang="de-DE" dirty="0" err="1"/>
              <a:t>intetkøn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Fælleskøn</a:t>
            </a:r>
            <a:r>
              <a:rPr lang="de-DE" dirty="0"/>
              <a:t> er alle </a:t>
            </a:r>
            <a:r>
              <a:rPr lang="de-DE" dirty="0" err="1"/>
              <a:t>ord</a:t>
            </a:r>
            <a:r>
              <a:rPr lang="de-DE" dirty="0"/>
              <a:t>, vi </a:t>
            </a:r>
            <a:r>
              <a:rPr lang="de-DE" dirty="0" err="1"/>
              <a:t>sætter</a:t>
            </a:r>
            <a:r>
              <a:rPr lang="de-DE" dirty="0"/>
              <a:t> </a:t>
            </a:r>
            <a:r>
              <a:rPr lang="de-DE" dirty="0">
                <a:solidFill>
                  <a:srgbClr val="00B050"/>
                </a:solidFill>
              </a:rPr>
              <a:t>en</a:t>
            </a:r>
            <a:r>
              <a:rPr lang="de-DE" dirty="0"/>
              <a:t> </a:t>
            </a:r>
            <a:r>
              <a:rPr lang="de-DE" dirty="0" err="1"/>
              <a:t>foran</a:t>
            </a:r>
            <a:r>
              <a:rPr lang="de-DE" dirty="0"/>
              <a:t> = </a:t>
            </a:r>
            <a:r>
              <a:rPr lang="de-DE" dirty="0">
                <a:solidFill>
                  <a:srgbClr val="00B050"/>
                </a:solidFill>
              </a:rPr>
              <a:t>en</a:t>
            </a:r>
            <a:r>
              <a:rPr lang="de-DE" dirty="0"/>
              <a:t> </a:t>
            </a:r>
            <a:r>
              <a:rPr lang="de-DE" dirty="0" err="1"/>
              <a:t>stol</a:t>
            </a:r>
            <a:r>
              <a:rPr lang="de-DE" dirty="0"/>
              <a:t>, </a:t>
            </a:r>
            <a:r>
              <a:rPr lang="de-DE" dirty="0" err="1"/>
              <a:t>stol</a:t>
            </a:r>
            <a:r>
              <a:rPr lang="de-DE" dirty="0" err="1">
                <a:solidFill>
                  <a:srgbClr val="00B050"/>
                </a:solidFill>
              </a:rPr>
              <a:t>en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/>
              <a:t>Intetkøn</a:t>
            </a:r>
            <a:r>
              <a:rPr lang="de-DE" dirty="0"/>
              <a:t> er alle </a:t>
            </a:r>
            <a:r>
              <a:rPr lang="de-DE" dirty="0" err="1"/>
              <a:t>ord</a:t>
            </a:r>
            <a:r>
              <a:rPr lang="de-DE" dirty="0"/>
              <a:t>, vi </a:t>
            </a:r>
            <a:r>
              <a:rPr lang="de-DE" dirty="0" err="1"/>
              <a:t>sætter</a:t>
            </a:r>
            <a:r>
              <a:rPr lang="de-DE" dirty="0"/>
              <a:t> </a:t>
            </a:r>
            <a:r>
              <a:rPr lang="de-DE" dirty="0">
                <a:solidFill>
                  <a:srgbClr val="00B050"/>
                </a:solidFill>
              </a:rPr>
              <a:t>et </a:t>
            </a:r>
            <a:r>
              <a:rPr lang="de-DE" dirty="0" err="1"/>
              <a:t>foran</a:t>
            </a:r>
            <a:r>
              <a:rPr lang="de-DE" dirty="0"/>
              <a:t> = </a:t>
            </a:r>
            <a:r>
              <a:rPr lang="de-DE" dirty="0">
                <a:solidFill>
                  <a:srgbClr val="00B050"/>
                </a:solidFill>
              </a:rPr>
              <a:t>et </a:t>
            </a:r>
            <a:r>
              <a:rPr lang="de-DE" dirty="0" err="1"/>
              <a:t>bord</a:t>
            </a:r>
            <a:r>
              <a:rPr lang="de-DE" dirty="0"/>
              <a:t>, bord</a:t>
            </a:r>
            <a:r>
              <a:rPr lang="de-DE" dirty="0">
                <a:solidFill>
                  <a:srgbClr val="00B050"/>
                </a:solidFill>
              </a:rPr>
              <a:t>et</a:t>
            </a:r>
          </a:p>
          <a:p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>
                <a:solidFill>
                  <a:srgbClr val="00B050"/>
                </a:solidFill>
              </a:rPr>
              <a:t>På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tysk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findes</a:t>
            </a:r>
            <a:r>
              <a:rPr lang="de-DE" dirty="0">
                <a:solidFill>
                  <a:srgbClr val="00B050"/>
                </a:solidFill>
              </a:rPr>
              <a:t> der 3 </a:t>
            </a:r>
            <a:r>
              <a:rPr lang="de-DE" dirty="0" err="1">
                <a:solidFill>
                  <a:srgbClr val="00B050"/>
                </a:solidFill>
              </a:rPr>
              <a:t>køn</a:t>
            </a:r>
            <a:r>
              <a:rPr lang="de-DE" dirty="0">
                <a:solidFill>
                  <a:srgbClr val="00B050"/>
                </a:solidFill>
              </a:rPr>
              <a:t>:</a:t>
            </a:r>
          </a:p>
          <a:p>
            <a:r>
              <a:rPr lang="de-DE" dirty="0" err="1">
                <a:solidFill>
                  <a:srgbClr val="00B050"/>
                </a:solidFill>
              </a:rPr>
              <a:t>Hankøn</a:t>
            </a:r>
            <a:r>
              <a:rPr lang="de-DE" dirty="0">
                <a:solidFill>
                  <a:srgbClr val="00B050"/>
                </a:solidFill>
              </a:rPr>
              <a:t> – </a:t>
            </a:r>
            <a:r>
              <a:rPr lang="de-DE" dirty="0" err="1">
                <a:solidFill>
                  <a:srgbClr val="00B050"/>
                </a:solidFill>
              </a:rPr>
              <a:t>maskulinum</a:t>
            </a:r>
            <a:r>
              <a:rPr lang="de-DE" dirty="0">
                <a:solidFill>
                  <a:srgbClr val="00B050"/>
                </a:solidFill>
              </a:rPr>
              <a:t> (m)</a:t>
            </a:r>
          </a:p>
          <a:p>
            <a:r>
              <a:rPr lang="de-DE" dirty="0" err="1">
                <a:solidFill>
                  <a:srgbClr val="00B050"/>
                </a:solidFill>
              </a:rPr>
              <a:t>Hunkøn</a:t>
            </a:r>
            <a:r>
              <a:rPr lang="de-DE" dirty="0">
                <a:solidFill>
                  <a:srgbClr val="00B050"/>
                </a:solidFill>
              </a:rPr>
              <a:t> – </a:t>
            </a:r>
            <a:r>
              <a:rPr lang="de-DE" dirty="0" err="1">
                <a:solidFill>
                  <a:srgbClr val="00B050"/>
                </a:solidFill>
              </a:rPr>
              <a:t>femininum</a:t>
            </a:r>
            <a:r>
              <a:rPr lang="de-DE" dirty="0">
                <a:solidFill>
                  <a:srgbClr val="00B050"/>
                </a:solidFill>
              </a:rPr>
              <a:t> (f)</a:t>
            </a:r>
          </a:p>
          <a:p>
            <a:r>
              <a:rPr lang="de-DE" dirty="0" err="1">
                <a:solidFill>
                  <a:srgbClr val="00B050"/>
                </a:solidFill>
              </a:rPr>
              <a:t>Intetkøn</a:t>
            </a:r>
            <a:r>
              <a:rPr lang="de-DE" dirty="0">
                <a:solidFill>
                  <a:srgbClr val="00B050"/>
                </a:solidFill>
              </a:rPr>
              <a:t> – </a:t>
            </a:r>
            <a:r>
              <a:rPr lang="de-DE" dirty="0" err="1">
                <a:solidFill>
                  <a:srgbClr val="00B050"/>
                </a:solidFill>
              </a:rPr>
              <a:t>neutrum</a:t>
            </a:r>
            <a:r>
              <a:rPr lang="de-DE" dirty="0">
                <a:solidFill>
                  <a:srgbClr val="00B050"/>
                </a:solidFill>
              </a:rPr>
              <a:t> (</a:t>
            </a:r>
            <a:r>
              <a:rPr lang="de-DE" dirty="0" err="1">
                <a:solidFill>
                  <a:srgbClr val="00B050"/>
                </a:solidFill>
              </a:rPr>
              <a:t>n</a:t>
            </a:r>
            <a:r>
              <a:rPr lang="de-DE" dirty="0">
                <a:solidFill>
                  <a:srgbClr val="00B050"/>
                </a:solidFill>
              </a:rPr>
              <a:t>)</a:t>
            </a:r>
          </a:p>
          <a:p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Hvis </a:t>
            </a:r>
            <a:r>
              <a:rPr lang="de-DE" dirty="0" err="1">
                <a:solidFill>
                  <a:srgbClr val="00B050"/>
                </a:solidFill>
              </a:rPr>
              <a:t>ordene</a:t>
            </a:r>
            <a:r>
              <a:rPr lang="de-DE" dirty="0">
                <a:solidFill>
                  <a:srgbClr val="00B050"/>
                </a:solidFill>
              </a:rPr>
              <a:t> er </a:t>
            </a:r>
            <a:r>
              <a:rPr lang="de-DE" dirty="0" err="1">
                <a:solidFill>
                  <a:srgbClr val="00B050"/>
                </a:solidFill>
              </a:rPr>
              <a:t>flertal</a:t>
            </a:r>
            <a:r>
              <a:rPr lang="de-DE" dirty="0">
                <a:solidFill>
                  <a:srgbClr val="00B050"/>
                </a:solidFill>
              </a:rPr>
              <a:t> – </a:t>
            </a:r>
            <a:r>
              <a:rPr lang="de-DE" dirty="0" err="1">
                <a:solidFill>
                  <a:srgbClr val="00B050"/>
                </a:solidFill>
              </a:rPr>
              <a:t>pluralis</a:t>
            </a:r>
            <a:r>
              <a:rPr lang="de-DE" dirty="0">
                <a:solidFill>
                  <a:srgbClr val="00B050"/>
                </a:solidFill>
              </a:rPr>
              <a:t> (</a:t>
            </a:r>
            <a:r>
              <a:rPr lang="de-DE" dirty="0" err="1">
                <a:solidFill>
                  <a:srgbClr val="00B050"/>
                </a:solidFill>
              </a:rPr>
              <a:t>pl</a:t>
            </a:r>
            <a:r>
              <a:rPr lang="de-DE" dirty="0">
                <a:solidFill>
                  <a:srgbClr val="00B050"/>
                </a:solidFill>
              </a:rPr>
              <a:t>)</a:t>
            </a:r>
          </a:p>
          <a:p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I </a:t>
            </a:r>
            <a:r>
              <a:rPr lang="de-DE" dirty="0" err="1">
                <a:solidFill>
                  <a:srgbClr val="00B050"/>
                </a:solidFill>
              </a:rPr>
              <a:t>ordbogen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kan</a:t>
            </a:r>
            <a:r>
              <a:rPr lang="de-DE" dirty="0">
                <a:solidFill>
                  <a:srgbClr val="00B050"/>
                </a:solidFill>
              </a:rPr>
              <a:t> du se, </a:t>
            </a:r>
            <a:r>
              <a:rPr lang="de-DE" dirty="0" err="1">
                <a:solidFill>
                  <a:srgbClr val="00B050"/>
                </a:solidFill>
              </a:rPr>
              <a:t>hvilket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køn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ordet</a:t>
            </a:r>
            <a:r>
              <a:rPr lang="de-DE" dirty="0">
                <a:solidFill>
                  <a:srgbClr val="00B050"/>
                </a:solidFill>
              </a:rPr>
              <a:t> har.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BEFB348-3008-046C-5E8F-1745CF5ED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005" y="3429001"/>
            <a:ext cx="7329650" cy="1872048"/>
          </a:xfrm>
          <a:prstGeom prst="rect">
            <a:avLst/>
          </a:prstGeom>
        </p:spPr>
      </p:pic>
      <p:cxnSp>
        <p:nvCxnSpPr>
          <p:cNvPr id="7" name="Buet forbindelse 6">
            <a:extLst>
              <a:ext uri="{FF2B5EF4-FFF2-40B4-BE49-F238E27FC236}">
                <a16:creationId xmlns:a16="http://schemas.microsoft.com/office/drawing/2014/main" id="{E98CABCB-80B6-E00F-33D7-D1A132453C6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50029" y="5443152"/>
            <a:ext cx="852615" cy="568412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08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D4D03-B41E-590D-32B2-655A50FB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53" y="124494"/>
            <a:ext cx="10515600" cy="874320"/>
          </a:xfrm>
        </p:spPr>
        <p:txBody>
          <a:bodyPr/>
          <a:lstStyle/>
          <a:p>
            <a:r>
              <a:rPr lang="de-DE" b="1" dirty="0" err="1">
                <a:solidFill>
                  <a:srgbClr val="92D050"/>
                </a:solidFill>
              </a:rPr>
              <a:t>Det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bestemte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kendeord</a:t>
            </a:r>
            <a:endParaRPr lang="de-DE" b="1" dirty="0">
              <a:solidFill>
                <a:srgbClr val="92D050"/>
              </a:solidFill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5697F6E-3FB1-B102-A5C9-78FA44AB3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1954" y="1106817"/>
            <a:ext cx="4935692" cy="1655386"/>
          </a:xfr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2C770C48-7A0B-0687-71C5-37F26CAC4224}"/>
              </a:ext>
            </a:extLst>
          </p:cNvPr>
          <p:cNvSpPr txBox="1"/>
          <p:nvPr/>
        </p:nvSpPr>
        <p:spPr>
          <a:xfrm>
            <a:off x="182807" y="1106817"/>
            <a:ext cx="6890694" cy="56323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Hvis </a:t>
            </a:r>
            <a:r>
              <a:rPr lang="de-DE" dirty="0" err="1"/>
              <a:t>ordet</a:t>
            </a:r>
            <a:r>
              <a:rPr lang="de-DE" dirty="0"/>
              <a:t> er </a:t>
            </a:r>
            <a:r>
              <a:rPr lang="de-DE" dirty="0" err="1"/>
              <a:t>hankøn</a:t>
            </a:r>
            <a:r>
              <a:rPr lang="de-DE" dirty="0"/>
              <a:t>/</a:t>
            </a:r>
            <a:r>
              <a:rPr lang="de-DE" dirty="0" err="1"/>
              <a:t>maskulinum</a:t>
            </a:r>
            <a:r>
              <a:rPr lang="de-DE" dirty="0"/>
              <a:t>, </a:t>
            </a:r>
            <a:r>
              <a:rPr lang="de-DE" dirty="0" err="1"/>
              <a:t>vil</a:t>
            </a:r>
            <a:r>
              <a:rPr lang="de-DE" dirty="0"/>
              <a:t> der i </a:t>
            </a:r>
            <a:r>
              <a:rPr lang="de-DE" dirty="0" err="1"/>
              <a:t>ordbogen</a:t>
            </a:r>
            <a:r>
              <a:rPr lang="de-DE" dirty="0"/>
              <a:t> </a:t>
            </a:r>
            <a:r>
              <a:rPr lang="de-DE" dirty="0" err="1"/>
              <a:t>stå</a:t>
            </a:r>
            <a:r>
              <a:rPr lang="de-DE" dirty="0"/>
              <a:t> m </a:t>
            </a:r>
            <a:r>
              <a:rPr lang="de-DE" dirty="0" err="1"/>
              <a:t>efter</a:t>
            </a:r>
            <a:r>
              <a:rPr lang="de-DE" dirty="0"/>
              <a:t> </a:t>
            </a:r>
            <a:r>
              <a:rPr lang="de-DE" dirty="0" err="1"/>
              <a:t>ordet</a:t>
            </a:r>
            <a:r>
              <a:rPr lang="de-DE" dirty="0"/>
              <a:t>. </a:t>
            </a:r>
          </a:p>
          <a:p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tysk</a:t>
            </a:r>
            <a:r>
              <a:rPr lang="de-DE" dirty="0"/>
              <a:t> </a:t>
            </a:r>
            <a:r>
              <a:rPr lang="de-DE" dirty="0" err="1"/>
              <a:t>skal</a:t>
            </a:r>
            <a:r>
              <a:rPr lang="de-DE" dirty="0"/>
              <a:t> man </a:t>
            </a:r>
            <a:r>
              <a:rPr lang="de-DE" dirty="0" err="1"/>
              <a:t>sætte</a:t>
            </a:r>
            <a:r>
              <a:rPr lang="de-DE" dirty="0"/>
              <a:t> 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dirty="0" err="1"/>
              <a:t>bestemte</a:t>
            </a:r>
            <a:r>
              <a:rPr lang="de-DE" dirty="0"/>
              <a:t> </a:t>
            </a:r>
            <a:r>
              <a:rPr lang="de-DE" dirty="0" err="1"/>
              <a:t>kendeord</a:t>
            </a:r>
            <a:r>
              <a:rPr lang="de-DE" dirty="0"/>
              <a:t> </a:t>
            </a:r>
            <a:r>
              <a:rPr lang="de-DE" dirty="0" err="1"/>
              <a:t>foran</a:t>
            </a:r>
            <a:r>
              <a:rPr lang="de-DE" dirty="0"/>
              <a:t>, </a:t>
            </a:r>
            <a:r>
              <a:rPr lang="de-DE" dirty="0" err="1"/>
              <a:t>hvis</a:t>
            </a:r>
            <a:r>
              <a:rPr lang="de-DE" dirty="0"/>
              <a:t> man </a:t>
            </a:r>
            <a:r>
              <a:rPr lang="de-DE" dirty="0" err="1"/>
              <a:t>vil</a:t>
            </a:r>
            <a:r>
              <a:rPr lang="de-DE" dirty="0"/>
              <a:t> </a:t>
            </a:r>
            <a:r>
              <a:rPr lang="de-DE" dirty="0" err="1"/>
              <a:t>fortælle</a:t>
            </a:r>
            <a:r>
              <a:rPr lang="de-DE" dirty="0"/>
              <a:t> </a:t>
            </a:r>
            <a:r>
              <a:rPr lang="de-DE" dirty="0" err="1"/>
              <a:t>om</a:t>
            </a:r>
            <a:r>
              <a:rPr lang="de-DE" dirty="0"/>
              <a:t> et </a:t>
            </a:r>
            <a:r>
              <a:rPr lang="de-DE" dirty="0" err="1"/>
              <a:t>navneord</a:t>
            </a:r>
            <a:r>
              <a:rPr lang="de-DE" dirty="0"/>
              <a:t> i </a:t>
            </a:r>
            <a:r>
              <a:rPr lang="de-DE" dirty="0" err="1"/>
              <a:t>bestemt</a:t>
            </a:r>
            <a:r>
              <a:rPr lang="de-DE" dirty="0"/>
              <a:t> form – </a:t>
            </a:r>
            <a:r>
              <a:rPr lang="de-DE" dirty="0" err="1"/>
              <a:t>f.eks</a:t>
            </a:r>
            <a:r>
              <a:rPr lang="de-DE" dirty="0"/>
              <a:t>. </a:t>
            </a:r>
            <a:r>
              <a:rPr lang="de-DE" dirty="0" err="1"/>
              <a:t>Manden</a:t>
            </a:r>
            <a:r>
              <a:rPr lang="de-DE" dirty="0"/>
              <a:t> </a:t>
            </a:r>
            <a:r>
              <a:rPr lang="de-DE" dirty="0" err="1"/>
              <a:t>eller</a:t>
            </a:r>
            <a:r>
              <a:rPr lang="de-DE" dirty="0"/>
              <a:t> </a:t>
            </a:r>
            <a:r>
              <a:rPr lang="de-DE" dirty="0" err="1"/>
              <a:t>mændene</a:t>
            </a:r>
            <a:r>
              <a:rPr lang="de-DE" dirty="0"/>
              <a:t>.</a:t>
            </a:r>
          </a:p>
          <a:p>
            <a:r>
              <a:rPr lang="de-DE" dirty="0" err="1"/>
              <a:t>Hvilket</a:t>
            </a:r>
            <a:r>
              <a:rPr lang="de-DE" dirty="0"/>
              <a:t> </a:t>
            </a:r>
            <a:r>
              <a:rPr lang="de-DE" dirty="0" err="1"/>
              <a:t>kendeord</a:t>
            </a:r>
            <a:r>
              <a:rPr lang="de-DE" dirty="0"/>
              <a:t>, der </a:t>
            </a:r>
            <a:r>
              <a:rPr lang="de-DE" dirty="0" err="1"/>
              <a:t>skal</a:t>
            </a:r>
            <a:r>
              <a:rPr lang="de-DE" dirty="0"/>
              <a:t> </a:t>
            </a:r>
            <a:r>
              <a:rPr lang="de-DE" dirty="0" err="1"/>
              <a:t>foran</a:t>
            </a:r>
            <a:r>
              <a:rPr lang="de-DE" dirty="0"/>
              <a:t>, </a:t>
            </a:r>
            <a:r>
              <a:rPr lang="de-DE" dirty="0" err="1"/>
              <a:t>bestemmes</a:t>
            </a:r>
            <a:r>
              <a:rPr lang="de-DE" dirty="0"/>
              <a:t> </a:t>
            </a:r>
            <a:r>
              <a:rPr lang="de-DE" dirty="0" err="1"/>
              <a:t>af</a:t>
            </a:r>
            <a:r>
              <a:rPr lang="de-DE" dirty="0"/>
              <a:t>, </a:t>
            </a:r>
            <a:r>
              <a:rPr lang="de-DE" dirty="0" err="1"/>
              <a:t>hvilket</a:t>
            </a:r>
            <a:r>
              <a:rPr lang="de-DE" dirty="0"/>
              <a:t> </a:t>
            </a:r>
            <a:r>
              <a:rPr lang="de-DE" dirty="0" err="1"/>
              <a:t>led</a:t>
            </a:r>
            <a:r>
              <a:rPr lang="de-DE" dirty="0"/>
              <a:t> </a:t>
            </a:r>
            <a:r>
              <a:rPr lang="de-DE" dirty="0" err="1"/>
              <a:t>ordet</a:t>
            </a:r>
            <a:r>
              <a:rPr lang="de-DE" dirty="0"/>
              <a:t> er i </a:t>
            </a:r>
            <a:r>
              <a:rPr lang="de-DE" dirty="0" err="1"/>
              <a:t>sætningen</a:t>
            </a:r>
            <a:r>
              <a:rPr lang="de-DE" dirty="0"/>
              <a:t> – x  o </a:t>
            </a:r>
          </a:p>
          <a:p>
            <a:endParaRPr lang="de-DE" dirty="0"/>
          </a:p>
          <a:p>
            <a:r>
              <a:rPr lang="de-DE" dirty="0" err="1">
                <a:solidFill>
                  <a:srgbClr val="00B050"/>
                </a:solidFill>
              </a:rPr>
              <a:t>Hvilke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kendeord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skal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foran</a:t>
            </a:r>
            <a:r>
              <a:rPr lang="de-DE" dirty="0">
                <a:solidFill>
                  <a:srgbClr val="00B050"/>
                </a:solidFill>
              </a:rPr>
              <a:t>:</a:t>
            </a:r>
            <a:endParaRPr lang="de-DE" dirty="0"/>
          </a:p>
          <a:p>
            <a:r>
              <a:rPr lang="de-DE" dirty="0" err="1"/>
              <a:t>Manden</a:t>
            </a:r>
            <a:r>
              <a:rPr lang="de-DE" dirty="0"/>
              <a:t> (m) er </a:t>
            </a:r>
            <a:r>
              <a:rPr lang="de-DE" dirty="0" err="1"/>
              <a:t>gammel</a:t>
            </a:r>
            <a:r>
              <a:rPr lang="de-DE" dirty="0"/>
              <a:t> – </a:t>
            </a:r>
            <a:r>
              <a:rPr lang="de-DE" dirty="0">
                <a:solidFill>
                  <a:srgbClr val="00B050"/>
                </a:solidFill>
              </a:rPr>
              <a:t>XXX </a:t>
            </a:r>
            <a:r>
              <a:rPr lang="de-DE" dirty="0"/>
              <a:t>Mann ist alt.</a:t>
            </a:r>
          </a:p>
          <a:p>
            <a:r>
              <a:rPr lang="de-DE" dirty="0"/>
              <a:t>	x             o                               x        o </a:t>
            </a:r>
          </a:p>
          <a:p>
            <a:r>
              <a:rPr lang="de-DE" dirty="0" err="1"/>
              <a:t>Mændene</a:t>
            </a:r>
            <a:r>
              <a:rPr lang="de-DE" dirty="0"/>
              <a:t> (</a:t>
            </a:r>
            <a:r>
              <a:rPr lang="de-DE" dirty="0" err="1"/>
              <a:t>pl</a:t>
            </a:r>
            <a:r>
              <a:rPr lang="de-DE" dirty="0"/>
              <a:t>) er </a:t>
            </a:r>
            <a:r>
              <a:rPr lang="de-DE" dirty="0" err="1"/>
              <a:t>gamle</a:t>
            </a:r>
            <a:r>
              <a:rPr lang="de-DE" dirty="0"/>
              <a:t> – </a:t>
            </a:r>
            <a:r>
              <a:rPr lang="de-DE" dirty="0">
                <a:solidFill>
                  <a:srgbClr val="00B050"/>
                </a:solidFill>
              </a:rPr>
              <a:t>XXX </a:t>
            </a:r>
            <a:r>
              <a:rPr lang="de-DE" dirty="0"/>
              <a:t>Männer sind alt.</a:t>
            </a:r>
          </a:p>
          <a:p>
            <a:r>
              <a:rPr lang="de-DE" dirty="0"/>
              <a:t>        x                 o                           x            o                     </a:t>
            </a:r>
          </a:p>
          <a:p>
            <a:r>
              <a:rPr lang="de-DE" dirty="0" err="1"/>
              <a:t>Jeg</a:t>
            </a:r>
            <a:r>
              <a:rPr lang="de-DE" dirty="0"/>
              <a:t> </a:t>
            </a:r>
            <a:r>
              <a:rPr lang="de-DE" dirty="0" err="1"/>
              <a:t>ser</a:t>
            </a:r>
            <a:r>
              <a:rPr lang="de-DE" dirty="0"/>
              <a:t> </a:t>
            </a:r>
            <a:r>
              <a:rPr lang="de-DE" dirty="0" err="1"/>
              <a:t>manden</a:t>
            </a:r>
            <a:r>
              <a:rPr lang="de-DE" dirty="0"/>
              <a:t> – ich sehe </a:t>
            </a:r>
            <a:r>
              <a:rPr lang="de-DE" dirty="0">
                <a:solidFill>
                  <a:srgbClr val="00B050"/>
                </a:solidFill>
              </a:rPr>
              <a:t>XXX</a:t>
            </a:r>
            <a:r>
              <a:rPr lang="de-DE" dirty="0"/>
              <a:t> Mann</a:t>
            </a:r>
          </a:p>
          <a:p>
            <a:r>
              <a:rPr lang="de-DE" dirty="0"/>
              <a:t>   x   o                        x    o</a:t>
            </a:r>
          </a:p>
          <a:p>
            <a:r>
              <a:rPr lang="de-DE" dirty="0" err="1"/>
              <a:t>Jeg</a:t>
            </a:r>
            <a:r>
              <a:rPr lang="de-DE" dirty="0"/>
              <a:t> </a:t>
            </a:r>
            <a:r>
              <a:rPr lang="de-DE" dirty="0" err="1"/>
              <a:t>ser</a:t>
            </a:r>
            <a:r>
              <a:rPr lang="de-DE" dirty="0"/>
              <a:t> </a:t>
            </a:r>
            <a:r>
              <a:rPr lang="de-DE" dirty="0" err="1"/>
              <a:t>mændene</a:t>
            </a:r>
            <a:r>
              <a:rPr lang="de-DE" dirty="0"/>
              <a:t> – ich sehe </a:t>
            </a:r>
            <a:r>
              <a:rPr lang="de-DE" dirty="0">
                <a:solidFill>
                  <a:srgbClr val="00B050"/>
                </a:solidFill>
              </a:rPr>
              <a:t>XXX</a:t>
            </a:r>
            <a:r>
              <a:rPr lang="de-DE" dirty="0"/>
              <a:t> Männer</a:t>
            </a:r>
          </a:p>
          <a:p>
            <a:r>
              <a:rPr lang="de-DE" dirty="0"/>
              <a:t>  x     o                         x     o</a:t>
            </a:r>
          </a:p>
          <a:p>
            <a:r>
              <a:rPr lang="de-DE" dirty="0" err="1"/>
              <a:t>Jeg</a:t>
            </a:r>
            <a:r>
              <a:rPr lang="de-DE" dirty="0"/>
              <a:t> </a:t>
            </a:r>
            <a:r>
              <a:rPr lang="de-DE" dirty="0" err="1"/>
              <a:t>giver</a:t>
            </a:r>
            <a:r>
              <a:rPr lang="de-DE" dirty="0"/>
              <a:t> </a:t>
            </a:r>
            <a:r>
              <a:rPr lang="de-DE" dirty="0" err="1"/>
              <a:t>manden</a:t>
            </a:r>
            <a:r>
              <a:rPr lang="de-DE" dirty="0"/>
              <a:t> </a:t>
            </a:r>
            <a:r>
              <a:rPr lang="de-DE" dirty="0" err="1"/>
              <a:t>nøglen</a:t>
            </a:r>
            <a:r>
              <a:rPr lang="de-DE" dirty="0"/>
              <a:t> (m) – ich gebe </a:t>
            </a:r>
            <a:r>
              <a:rPr lang="de-DE" dirty="0">
                <a:solidFill>
                  <a:srgbClr val="00B050"/>
                </a:solidFill>
              </a:rPr>
              <a:t>XXX</a:t>
            </a:r>
            <a:r>
              <a:rPr lang="de-DE" dirty="0"/>
              <a:t> Mann </a:t>
            </a:r>
            <a:r>
              <a:rPr lang="de-DE" dirty="0">
                <a:solidFill>
                  <a:srgbClr val="00B050"/>
                </a:solidFill>
              </a:rPr>
              <a:t>XXX</a:t>
            </a:r>
            <a:r>
              <a:rPr lang="de-DE" dirty="0"/>
              <a:t> Schlüssel</a:t>
            </a:r>
          </a:p>
          <a:p>
            <a:r>
              <a:rPr lang="de-DE" dirty="0"/>
              <a:t>  x     o                                              x     o</a:t>
            </a:r>
          </a:p>
          <a:p>
            <a:r>
              <a:rPr lang="de-DE" dirty="0" err="1"/>
              <a:t>Jeg</a:t>
            </a:r>
            <a:r>
              <a:rPr lang="de-DE" dirty="0"/>
              <a:t> </a:t>
            </a:r>
            <a:r>
              <a:rPr lang="de-DE" dirty="0" err="1"/>
              <a:t>giver</a:t>
            </a:r>
            <a:r>
              <a:rPr lang="de-DE" dirty="0"/>
              <a:t> </a:t>
            </a:r>
            <a:r>
              <a:rPr lang="de-DE" dirty="0" err="1"/>
              <a:t>mændene</a:t>
            </a:r>
            <a:r>
              <a:rPr lang="de-DE" dirty="0"/>
              <a:t> </a:t>
            </a:r>
            <a:r>
              <a:rPr lang="de-DE" dirty="0" err="1"/>
              <a:t>nøglerne</a:t>
            </a:r>
            <a:r>
              <a:rPr lang="de-DE" dirty="0"/>
              <a:t> – ich gebe </a:t>
            </a:r>
            <a:r>
              <a:rPr lang="de-DE" dirty="0">
                <a:solidFill>
                  <a:srgbClr val="00B050"/>
                </a:solidFill>
              </a:rPr>
              <a:t>XXX</a:t>
            </a:r>
            <a:r>
              <a:rPr lang="de-DE" dirty="0"/>
              <a:t> Männern </a:t>
            </a:r>
            <a:r>
              <a:rPr lang="de-DE" dirty="0">
                <a:solidFill>
                  <a:srgbClr val="00B050"/>
                </a:solidFill>
              </a:rPr>
              <a:t>XXX</a:t>
            </a:r>
            <a:r>
              <a:rPr lang="de-DE" dirty="0"/>
              <a:t> Schlüssel</a:t>
            </a:r>
          </a:p>
          <a:p>
            <a:r>
              <a:rPr lang="de-DE" dirty="0"/>
              <a:t>  x      o                                             x     o</a:t>
            </a:r>
          </a:p>
        </p:txBody>
      </p:sp>
      <p:pic>
        <p:nvPicPr>
          <p:cNvPr id="10" name="Billede 9" descr="Et billede, der indeholder bord&#10;&#10;Automatisk genereret beskrivelse">
            <a:extLst>
              <a:ext uri="{FF2B5EF4-FFF2-40B4-BE49-F238E27FC236}">
                <a16:creationId xmlns:a16="http://schemas.microsoft.com/office/drawing/2014/main" id="{C4EB4E41-018C-2338-0B77-7B68A5389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954" y="3459850"/>
            <a:ext cx="4935692" cy="3142687"/>
          </a:xfrm>
          <a:prstGeom prst="rect">
            <a:avLst/>
          </a:prstGeom>
        </p:spPr>
      </p:pic>
      <p:sp>
        <p:nvSpPr>
          <p:cNvPr id="12" name="Uddrag 11">
            <a:extLst>
              <a:ext uri="{FF2B5EF4-FFF2-40B4-BE49-F238E27FC236}">
                <a16:creationId xmlns:a16="http://schemas.microsoft.com/office/drawing/2014/main" id="{EBE899AC-EEBB-E288-2A97-BBCE32761C71}"/>
              </a:ext>
            </a:extLst>
          </p:cNvPr>
          <p:cNvSpPr/>
          <p:nvPr/>
        </p:nvSpPr>
        <p:spPr>
          <a:xfrm>
            <a:off x="1918324" y="2643713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D7E55B5-69C4-FF2E-C9DF-4024C178D982}"/>
              </a:ext>
            </a:extLst>
          </p:cNvPr>
          <p:cNvSpPr/>
          <p:nvPr/>
        </p:nvSpPr>
        <p:spPr>
          <a:xfrm>
            <a:off x="2174628" y="2643713"/>
            <a:ext cx="101239" cy="1084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1953DF7-05CE-162D-6C75-443BAB371DE4}"/>
              </a:ext>
            </a:extLst>
          </p:cNvPr>
          <p:cNvSpPr txBox="1"/>
          <p:nvPr/>
        </p:nvSpPr>
        <p:spPr>
          <a:xfrm>
            <a:off x="5706533" y="6570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5" name="Uddrag 14">
            <a:extLst>
              <a:ext uri="{FF2B5EF4-FFF2-40B4-BE49-F238E27FC236}">
                <a16:creationId xmlns:a16="http://schemas.microsoft.com/office/drawing/2014/main" id="{AC5C58F3-FDE2-5EF4-6063-BBB8A2106110}"/>
              </a:ext>
            </a:extLst>
          </p:cNvPr>
          <p:cNvSpPr/>
          <p:nvPr/>
        </p:nvSpPr>
        <p:spPr>
          <a:xfrm>
            <a:off x="1292248" y="4813587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Uddrag 15">
            <a:extLst>
              <a:ext uri="{FF2B5EF4-FFF2-40B4-BE49-F238E27FC236}">
                <a16:creationId xmlns:a16="http://schemas.microsoft.com/office/drawing/2014/main" id="{3C7F815E-673C-511B-D572-266BB6070090}"/>
              </a:ext>
            </a:extLst>
          </p:cNvPr>
          <p:cNvSpPr/>
          <p:nvPr/>
        </p:nvSpPr>
        <p:spPr>
          <a:xfrm>
            <a:off x="3244616" y="4759344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Uddrag 16">
            <a:extLst>
              <a:ext uri="{FF2B5EF4-FFF2-40B4-BE49-F238E27FC236}">
                <a16:creationId xmlns:a16="http://schemas.microsoft.com/office/drawing/2014/main" id="{27FC0FEF-F4B8-709C-7A09-CC4E9DB997F7}"/>
              </a:ext>
            </a:extLst>
          </p:cNvPr>
          <p:cNvSpPr/>
          <p:nvPr/>
        </p:nvSpPr>
        <p:spPr>
          <a:xfrm>
            <a:off x="1271754" y="5366219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Uddrag 17">
            <a:extLst>
              <a:ext uri="{FF2B5EF4-FFF2-40B4-BE49-F238E27FC236}">
                <a16:creationId xmlns:a16="http://schemas.microsoft.com/office/drawing/2014/main" id="{22E78CD9-BC29-1CC2-C967-5AE45923C6DF}"/>
              </a:ext>
            </a:extLst>
          </p:cNvPr>
          <p:cNvSpPr/>
          <p:nvPr/>
        </p:nvSpPr>
        <p:spPr>
          <a:xfrm>
            <a:off x="3518776" y="5311975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Uddrag 18">
            <a:extLst>
              <a:ext uri="{FF2B5EF4-FFF2-40B4-BE49-F238E27FC236}">
                <a16:creationId xmlns:a16="http://schemas.microsoft.com/office/drawing/2014/main" id="{AC34AFD2-7872-9E6B-A55A-0147AAC613C6}"/>
              </a:ext>
            </a:extLst>
          </p:cNvPr>
          <p:cNvSpPr/>
          <p:nvPr/>
        </p:nvSpPr>
        <p:spPr>
          <a:xfrm>
            <a:off x="2174627" y="5934630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Uddrag 19">
            <a:extLst>
              <a:ext uri="{FF2B5EF4-FFF2-40B4-BE49-F238E27FC236}">
                <a16:creationId xmlns:a16="http://schemas.microsoft.com/office/drawing/2014/main" id="{F1262189-7F78-C310-E21D-5E8B89A418E8}"/>
              </a:ext>
            </a:extLst>
          </p:cNvPr>
          <p:cNvSpPr/>
          <p:nvPr/>
        </p:nvSpPr>
        <p:spPr>
          <a:xfrm>
            <a:off x="5605293" y="5826143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Uddrag 20">
            <a:extLst>
              <a:ext uri="{FF2B5EF4-FFF2-40B4-BE49-F238E27FC236}">
                <a16:creationId xmlns:a16="http://schemas.microsoft.com/office/drawing/2014/main" id="{7E443808-BBBF-C2B0-2C48-124C8DBDD54C}"/>
              </a:ext>
            </a:extLst>
          </p:cNvPr>
          <p:cNvSpPr/>
          <p:nvPr/>
        </p:nvSpPr>
        <p:spPr>
          <a:xfrm>
            <a:off x="6096000" y="6457492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Uddrag 21">
            <a:extLst>
              <a:ext uri="{FF2B5EF4-FFF2-40B4-BE49-F238E27FC236}">
                <a16:creationId xmlns:a16="http://schemas.microsoft.com/office/drawing/2014/main" id="{EFC9D25E-D3FA-3251-A5D5-B9C3379DD65F}"/>
              </a:ext>
            </a:extLst>
          </p:cNvPr>
          <p:cNvSpPr/>
          <p:nvPr/>
        </p:nvSpPr>
        <p:spPr>
          <a:xfrm>
            <a:off x="2449664" y="6457491"/>
            <a:ext cx="101240" cy="108487"/>
          </a:xfrm>
          <a:prstGeom prst="flowChartExtra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89F28BD-0535-9DFB-5C70-6DF862365488}"/>
              </a:ext>
            </a:extLst>
          </p:cNvPr>
          <p:cNvSpPr/>
          <p:nvPr/>
        </p:nvSpPr>
        <p:spPr>
          <a:xfrm>
            <a:off x="1486769" y="5888688"/>
            <a:ext cx="101239" cy="1084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620491C-107C-CEB2-F340-E307C5E908E7}"/>
              </a:ext>
            </a:extLst>
          </p:cNvPr>
          <p:cNvSpPr/>
          <p:nvPr/>
        </p:nvSpPr>
        <p:spPr>
          <a:xfrm>
            <a:off x="4624064" y="5872276"/>
            <a:ext cx="101239" cy="1084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8F648EC-3B07-9A73-6D4F-70305512CFD8}"/>
              </a:ext>
            </a:extLst>
          </p:cNvPr>
          <p:cNvSpPr/>
          <p:nvPr/>
        </p:nvSpPr>
        <p:spPr>
          <a:xfrm>
            <a:off x="4725303" y="6416366"/>
            <a:ext cx="101239" cy="1084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35EB59E-78A2-0CE7-87A7-5A1174648483}"/>
              </a:ext>
            </a:extLst>
          </p:cNvPr>
          <p:cNvSpPr/>
          <p:nvPr/>
        </p:nvSpPr>
        <p:spPr>
          <a:xfrm>
            <a:off x="1573403" y="6457491"/>
            <a:ext cx="101239" cy="1084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93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1DFA4-068C-2E92-508C-DC1141B2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solidFill>
                  <a:srgbClr val="92D050"/>
                </a:solidFill>
              </a:rPr>
              <a:t>Det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ubestemte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kendeord</a:t>
            </a: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ADA919-E598-E4A5-538F-D5735BF27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42" y="1825625"/>
            <a:ext cx="5849807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Hvis man </a:t>
            </a:r>
            <a:r>
              <a:rPr lang="de-DE" dirty="0" err="1"/>
              <a:t>skal</a:t>
            </a:r>
            <a:r>
              <a:rPr lang="de-DE" dirty="0"/>
              <a:t> </a:t>
            </a:r>
            <a:r>
              <a:rPr lang="de-DE" dirty="0" err="1"/>
              <a:t>skrive</a:t>
            </a:r>
            <a:r>
              <a:rPr lang="de-DE" dirty="0"/>
              <a:t> et </a:t>
            </a:r>
            <a:r>
              <a:rPr lang="de-DE" dirty="0" err="1"/>
              <a:t>ord</a:t>
            </a:r>
            <a:r>
              <a:rPr lang="de-DE" dirty="0"/>
              <a:t> i </a:t>
            </a:r>
            <a:r>
              <a:rPr lang="de-DE" dirty="0" err="1"/>
              <a:t>ubestemt</a:t>
            </a:r>
            <a:r>
              <a:rPr lang="de-DE" dirty="0"/>
              <a:t> form (en </a:t>
            </a:r>
            <a:r>
              <a:rPr lang="de-DE" dirty="0" err="1"/>
              <a:t>bold</a:t>
            </a:r>
            <a:r>
              <a:rPr lang="de-DE" dirty="0"/>
              <a:t>, et </a:t>
            </a:r>
            <a:r>
              <a:rPr lang="de-DE" dirty="0" err="1"/>
              <a:t>mål</a:t>
            </a:r>
            <a:r>
              <a:rPr lang="de-DE" dirty="0"/>
              <a:t>), </a:t>
            </a:r>
            <a:r>
              <a:rPr lang="de-DE" dirty="0" err="1"/>
              <a:t>gør</a:t>
            </a:r>
            <a:r>
              <a:rPr lang="de-DE" dirty="0"/>
              <a:t> man 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dirty="0" err="1"/>
              <a:t>på</a:t>
            </a:r>
            <a:r>
              <a:rPr lang="de-DE" dirty="0"/>
              <a:t> </a:t>
            </a:r>
            <a:r>
              <a:rPr lang="de-DE" dirty="0" err="1"/>
              <a:t>samme</a:t>
            </a:r>
            <a:r>
              <a:rPr lang="de-DE" dirty="0"/>
              <a:t> </a:t>
            </a:r>
            <a:r>
              <a:rPr lang="de-DE" dirty="0" err="1"/>
              <a:t>måde</a:t>
            </a:r>
            <a:r>
              <a:rPr lang="de-DE" dirty="0"/>
              <a:t> </a:t>
            </a:r>
            <a:r>
              <a:rPr lang="de-DE" dirty="0" err="1"/>
              <a:t>som</a:t>
            </a:r>
            <a:r>
              <a:rPr lang="de-DE" dirty="0"/>
              <a:t> 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dirty="0" err="1"/>
              <a:t>bestemte</a:t>
            </a:r>
            <a:r>
              <a:rPr lang="de-DE" dirty="0"/>
              <a:t> </a:t>
            </a:r>
            <a:r>
              <a:rPr lang="de-DE" dirty="0" err="1"/>
              <a:t>kendeord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Man </a:t>
            </a:r>
            <a:r>
              <a:rPr lang="de-DE" dirty="0" err="1"/>
              <a:t>bruger</a:t>
            </a:r>
            <a:r>
              <a:rPr lang="de-DE" dirty="0"/>
              <a:t> bare </a:t>
            </a:r>
            <a:r>
              <a:rPr lang="de-DE" dirty="0" err="1"/>
              <a:t>skemaet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dirty="0" err="1"/>
              <a:t>ubestemte</a:t>
            </a:r>
            <a:r>
              <a:rPr lang="de-DE" dirty="0"/>
              <a:t> </a:t>
            </a:r>
            <a:r>
              <a:rPr lang="de-DE" dirty="0" err="1"/>
              <a:t>kendeord</a:t>
            </a:r>
            <a:r>
              <a:rPr lang="de-DE" dirty="0"/>
              <a:t> (ein-</a:t>
            </a:r>
            <a:r>
              <a:rPr lang="de-DE" dirty="0" err="1"/>
              <a:t>skemaet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>
                <a:solidFill>
                  <a:srgbClr val="00B050"/>
                </a:solidFill>
              </a:rPr>
              <a:t>Kort sagt: </a:t>
            </a:r>
            <a:r>
              <a:rPr lang="de-DE" dirty="0" err="1">
                <a:solidFill>
                  <a:srgbClr val="00B050"/>
                </a:solidFill>
              </a:rPr>
              <a:t>Undersøg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navneordets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køn</a:t>
            </a:r>
            <a:r>
              <a:rPr lang="de-DE" dirty="0">
                <a:solidFill>
                  <a:srgbClr val="00B050"/>
                </a:solidFill>
              </a:rPr>
              <a:t> samt </a:t>
            </a:r>
            <a:r>
              <a:rPr lang="de-DE" dirty="0" err="1">
                <a:solidFill>
                  <a:srgbClr val="00B050"/>
                </a:solidFill>
              </a:rPr>
              <a:t>led</a:t>
            </a:r>
            <a:r>
              <a:rPr lang="de-DE" dirty="0">
                <a:solidFill>
                  <a:srgbClr val="00B050"/>
                </a:solidFill>
              </a:rPr>
              <a:t> i </a:t>
            </a:r>
            <a:r>
              <a:rPr lang="de-DE" dirty="0" err="1">
                <a:solidFill>
                  <a:srgbClr val="00B050"/>
                </a:solidFill>
              </a:rPr>
              <a:t>sætningen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F822348-E6CC-3B09-275B-0CCCCDCF3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903" y="1451792"/>
            <a:ext cx="5516513" cy="1860992"/>
          </a:xfrm>
          <a:prstGeom prst="rect">
            <a:avLst/>
          </a:prstGeom>
        </p:spPr>
      </p:pic>
      <p:pic>
        <p:nvPicPr>
          <p:cNvPr id="7" name="Billede 6" descr="Et billede, der indeholder bord&#10;&#10;Automatisk genereret beskrivelse">
            <a:extLst>
              <a:ext uri="{FF2B5EF4-FFF2-40B4-BE49-F238E27FC236}">
                <a16:creationId xmlns:a16="http://schemas.microsoft.com/office/drawing/2014/main" id="{4512B160-3D49-95B9-F919-C7F710F06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903" y="3298723"/>
            <a:ext cx="5517455" cy="351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08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E988F148A1A04D9CE2D133AD007DCB" ma:contentTypeVersion="18" ma:contentTypeDescription="Opret et nyt dokument." ma:contentTypeScope="" ma:versionID="3f8f0641b14dcb91a86c986e2361be80">
  <xsd:schema xmlns:xsd="http://www.w3.org/2001/XMLSchema" xmlns:xs="http://www.w3.org/2001/XMLSchema" xmlns:p="http://schemas.microsoft.com/office/2006/metadata/properties" xmlns:ns2="5ef4eec4-55a9-4cd5-873d-239835961613" xmlns:ns3="61e3f952-e1d8-47ab-b11a-0bc99d20b4fd" targetNamespace="http://schemas.microsoft.com/office/2006/metadata/properties" ma:root="true" ma:fieldsID="deff78ed54bac3f6318a621bce468371" ns2:_="" ns3:_="">
    <xsd:import namespace="5ef4eec4-55a9-4cd5-873d-239835961613"/>
    <xsd:import namespace="61e3f952-e1d8-47ab-b11a-0bc99d20b4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4eec4-55a9-4cd5-873d-239835961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145280c7-ebea-4af8-ac78-db571eaf0a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3f952-e1d8-47ab-b11a-0bc99d20b4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c1fc615-cd7c-4ce8-a704-cb15f1b9bfbd}" ma:internalName="TaxCatchAll" ma:showField="CatchAllData" ma:web="61e3f952-e1d8-47ab-b11a-0bc99d20b4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f4eec4-55a9-4cd5-873d-239835961613">
      <Terms xmlns="http://schemas.microsoft.com/office/infopath/2007/PartnerControls"/>
    </lcf76f155ced4ddcb4097134ff3c332f>
    <TaxCatchAll xmlns="61e3f952-e1d8-47ab-b11a-0bc99d20b4fd" xsi:nil="true"/>
  </documentManagement>
</p:properties>
</file>

<file path=customXml/itemProps1.xml><?xml version="1.0" encoding="utf-8"?>
<ds:datastoreItem xmlns:ds="http://schemas.openxmlformats.org/officeDocument/2006/customXml" ds:itemID="{D8A7D691-A0B6-444A-A5B5-F62421B77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f4eec4-55a9-4cd5-873d-239835961613"/>
    <ds:schemaRef ds:uri="61e3f952-e1d8-47ab-b11a-0bc99d20b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A598C7-B040-4723-A6FD-B7491B4D5B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513A48-7DC0-4464-B3F2-4234BC3E45A1}">
  <ds:schemaRefs>
    <ds:schemaRef ds:uri="http://schemas.microsoft.com/office/2006/metadata/properties"/>
    <ds:schemaRef ds:uri="http://purl.org/dc/dcmitype/"/>
    <ds:schemaRef ds:uri="5ef4eec4-55a9-4cd5-873d-239835961613"/>
    <ds:schemaRef ds:uri="61e3f952-e1d8-47ab-b11a-0bc99d20b4fd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700</Words>
  <Application>Microsoft Macintosh PowerPoint</Application>
  <PresentationFormat>Widescreen</PresentationFormat>
  <Paragraphs>78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Office-tema</vt:lpstr>
      <vt:lpstr>Grammatik</vt:lpstr>
      <vt:lpstr>Kongruens – verbernes bøjning efter grundleddet</vt:lpstr>
      <vt:lpstr>PowerPoint-præsentation</vt:lpstr>
      <vt:lpstr>Pas på, når du slår op i ordbogen!</vt:lpstr>
      <vt:lpstr>Hvilket køn har ordet? </vt:lpstr>
      <vt:lpstr>Det bestemte kendeord</vt:lpstr>
      <vt:lpstr>Det ubestemte kendeord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Tischpartner Team A:</dc:title>
  <dc:creator>Kenneth Lynggaard</dc:creator>
  <cp:lastModifiedBy>Tanja Kousgaard Glerup</cp:lastModifiedBy>
  <cp:revision>12</cp:revision>
  <dcterms:created xsi:type="dcterms:W3CDTF">2021-08-30T07:51:00Z</dcterms:created>
  <dcterms:modified xsi:type="dcterms:W3CDTF">2024-03-03T14:47:21Z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0x0101000EE988F148A1A04D9CE2D133AD007DCB</vt:lpwstr>
  </property>
  <property fmtid="{D5CDD505-2E9C-101B-9397-08002B2CF9AE}" pid="3" name="MediaServiceImageTags">
    <vt:lpwstr/>
  </property>
</Properties>
</file>