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1"/>
  </p:notesMasterIdLst>
  <p:sldIdLst>
    <p:sldId id="256" r:id="rId4"/>
    <p:sldId id="261" r:id="rId5"/>
    <p:sldId id="262" r:id="rId6"/>
    <p:sldId id="276" r:id="rId7"/>
    <p:sldId id="280" r:id="rId8"/>
    <p:sldId id="279" r:id="rId9"/>
    <p:sldId id="275" r:id="rId10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0FEECB-4290-D449-B213-53624773A84A}" v="1" dt="2022-12-23T09:25:04.3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63"/>
    <p:restoredTop sz="94504"/>
  </p:normalViewPr>
  <p:slideViewPr>
    <p:cSldViewPr>
      <p:cViewPr varScale="1">
        <p:scale>
          <a:sx n="107" d="100"/>
          <a:sy n="107" d="100"/>
        </p:scale>
        <p:origin x="1864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E788745F-6A2F-5D42-AC27-F3B1DE2E2C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C1BC680-1702-724C-BCF0-072A53D95F6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E38CA7-4C2A-A346-A477-4BC60657F37E}" type="datetimeFigureOut">
              <a:rPr lang="da-DK" altLang="da-DK"/>
              <a:pPr>
                <a:defRPr/>
              </a:pPr>
              <a:t>23.12.2022</a:t>
            </a:fld>
            <a:endParaRPr lang="da-DK" altLang="da-DK"/>
          </a:p>
        </p:txBody>
      </p:sp>
      <p:sp>
        <p:nvSpPr>
          <p:cNvPr id="4" name="Pladsholder til diasbillede 3">
            <a:extLst>
              <a:ext uri="{FF2B5EF4-FFF2-40B4-BE49-F238E27FC236}">
                <a16:creationId xmlns:a16="http://schemas.microsoft.com/office/drawing/2014/main" id="{2D70327A-1034-9248-A79D-D8CA2A2EBA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/>
          </a:p>
        </p:txBody>
      </p:sp>
      <p:sp>
        <p:nvSpPr>
          <p:cNvPr id="5" name="Pladsholder til noter 4">
            <a:extLst>
              <a:ext uri="{FF2B5EF4-FFF2-40B4-BE49-F238E27FC236}">
                <a16:creationId xmlns:a16="http://schemas.microsoft.com/office/drawing/2014/main" id="{5CD82B06-933F-B645-830B-9C27E79579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E5F3AD9-2717-E140-87CE-D31EDD8D830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>
            <a:extLst>
              <a:ext uri="{FF2B5EF4-FFF2-40B4-BE49-F238E27FC236}">
                <a16:creationId xmlns:a16="http://schemas.microsoft.com/office/drawing/2014/main" id="{4F6290F6-0ACC-104E-AA46-844BE7EE79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70125DD-D700-AA44-BD7D-FFBD79117945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9C3FD5B3-0D94-6B2A-8072-0973047FAF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D8A8428-9578-AB45-9C0D-C17CAC739927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FB3DA9BD-2778-B569-788E-D722899C4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Text Box 2">
            <a:extLst>
              <a:ext uri="{FF2B5EF4-FFF2-40B4-BE49-F238E27FC236}">
                <a16:creationId xmlns:a16="http://schemas.microsoft.com/office/drawing/2014/main" id="{C06C0004-19E4-6E72-38B5-0A534207292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A2FF5C6D-4E5E-9CD3-32A4-72BA4CB75D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C2722F1-5F84-A741-8C87-1A03B4960BFC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5" name="Text Box 1">
            <a:extLst>
              <a:ext uri="{FF2B5EF4-FFF2-40B4-BE49-F238E27FC236}">
                <a16:creationId xmlns:a16="http://schemas.microsoft.com/office/drawing/2014/main" id="{D5B0BDC8-D4EB-DAC8-70CC-67695B24E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6" name="Text Box 2">
            <a:extLst>
              <a:ext uri="{FF2B5EF4-FFF2-40B4-BE49-F238E27FC236}">
                <a16:creationId xmlns:a16="http://schemas.microsoft.com/office/drawing/2014/main" id="{18EE26B0-8323-B941-A712-F0360D136E8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D9E139A8-8230-7000-C631-F532E9A7FA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D24E4F2-A230-A74F-8274-8496D537A85B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Text Box 1">
            <a:extLst>
              <a:ext uri="{FF2B5EF4-FFF2-40B4-BE49-F238E27FC236}">
                <a16:creationId xmlns:a16="http://schemas.microsoft.com/office/drawing/2014/main" id="{8E508544-EAC0-BBEC-57F2-0DC6A09A4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4" name="Text Box 2">
            <a:extLst>
              <a:ext uri="{FF2B5EF4-FFF2-40B4-BE49-F238E27FC236}">
                <a16:creationId xmlns:a16="http://schemas.microsoft.com/office/drawing/2014/main" id="{0F8FF1DE-E472-5D72-7290-6C85F4BE66E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2AEAB512-7348-81ED-04DC-0F43CA91E8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BE9C3F5-7D04-764D-9B81-1F8FA35A2097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Text Box 1">
            <a:extLst>
              <a:ext uri="{FF2B5EF4-FFF2-40B4-BE49-F238E27FC236}">
                <a16:creationId xmlns:a16="http://schemas.microsoft.com/office/drawing/2014/main" id="{3C6B8A47-4B72-420B-87DA-08789AB40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2" name="Text Box 2">
            <a:extLst>
              <a:ext uri="{FF2B5EF4-FFF2-40B4-BE49-F238E27FC236}">
                <a16:creationId xmlns:a16="http://schemas.microsoft.com/office/drawing/2014/main" id="{3B288789-2FB7-F851-0862-00B6C5DD30D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1004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C7F34584-3FC6-6C57-F7DB-B2F8FB8502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F4A3DE7-2DFB-8544-A680-C28301D0F803}" type="slidenum">
              <a:rPr lang="da-DK" altLang="da-DK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79" name="Text Box 1">
            <a:extLst>
              <a:ext uri="{FF2B5EF4-FFF2-40B4-BE49-F238E27FC236}">
                <a16:creationId xmlns:a16="http://schemas.microsoft.com/office/drawing/2014/main" id="{B979CB05-4784-8DB3-FACF-FE77178A8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80" name="Text Box 2">
            <a:extLst>
              <a:ext uri="{FF2B5EF4-FFF2-40B4-BE49-F238E27FC236}">
                <a16:creationId xmlns:a16="http://schemas.microsoft.com/office/drawing/2014/main" id="{355B252B-3306-0CF2-1840-C75D8B260B0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2DCB6D-735D-C4B6-2BFD-E48D73612E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A5873D-4DD9-5C32-3D1A-1377195025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FE5F8E-ACC9-CB6D-415C-E2FF863844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E664C2-5172-B042-9016-095351B1A2E9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5553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D72F65-EC5A-8A6D-0B32-AF040EAB52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ECBDF1-A4F1-42C3-81F3-430AE9C61B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6952A0-341D-0A38-CB20-DE847E502A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6CD7DA-8C7D-9A4F-A7A1-15ED9E69778C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785704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601A15-DB43-4208-D955-348EF08BA4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4E7F3D-D748-935C-C407-2E2E9F39E4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A017C4-0E4C-43DF-80D7-C1F567033F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485FA3-9457-FA44-8C14-57E18072D961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41330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64BEC8-DA3D-1C83-F382-E55D3334D1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4FAE16-2B64-A239-76BC-AAF82A213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D0694C-C628-4434-DE9F-69B147B8B4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BDD1A7-67C3-4E4B-A2DE-03257D2464E3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908171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C50F75-86D0-2505-8305-C2D5367CFB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0E42BC-A216-79F6-BD84-86CD6B2F43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67CCE4-F1AF-20D1-E44F-B518704E7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22EC71-D6FF-7441-97A4-CE7871228FD5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065448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E48D44-4035-BE68-2182-309C626F77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094FE8-E95F-4D0D-6369-FBE4D091D0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C7B035-A1B1-84A5-CB8A-6B54678BCC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BFDF38-944C-5549-A3BB-F86252555E43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4173290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2AE3C2B-3462-E4C3-1846-ABD7D442DB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941CB5D-F21D-973C-5622-F922C252A8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CFC7F1A-D99B-B68B-01F5-137E4FBA62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129306-F856-6541-93F6-6E807E5835AC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572553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D1B3E0C-0255-9365-7E4D-7A650A20FE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4DBC846-3E00-7FD8-ABA5-E40258DCF4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5D55903-FE8A-7141-4846-D4B18A498D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F6F37B-064F-2747-9BAB-74CB2FE20BDF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174359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ADEA9EA-7C7F-8943-CE34-C59599B4E4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A9522AA-CA6D-599E-F616-FDC0306256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27FACE1-4900-B4F4-85C8-D5FADE21F8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F73DA4-CB13-434C-9BE1-99AE366CB179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588686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CB8033-EE6C-C914-47B7-178C5A0599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CD71F2-12E5-4397-58C3-BD9CE3ED25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B5F084-9F3A-1F88-5F6B-8A7C631BA5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C7D604-6B9D-ED4A-A3AE-B240A178ED48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66595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CBBDF9-95A6-E40F-758C-5AFABCDA43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6DB213-5875-B23B-A581-D96755983A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073EAE-B2A5-BF99-234F-A297602CA2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F2DF1D-346B-FF45-ADA6-8A8E2D348154}" type="slidenum">
              <a:rPr lang="es-ES" altLang="da-DK"/>
              <a:pPr/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589195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EDC2A8E-6C11-258E-496A-BEF33898DF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da-DK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C243D78-3180-47EB-D7EC-2D323A587A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da-DK"/>
              <a:t>Haga clic para modificar el estilo de texto del patrón</a:t>
            </a:r>
          </a:p>
          <a:p>
            <a:pPr lvl="1"/>
            <a:r>
              <a:rPr lang="es-ES" altLang="da-DK"/>
              <a:t>Segundo nivel</a:t>
            </a:r>
          </a:p>
          <a:p>
            <a:pPr lvl="2"/>
            <a:r>
              <a:rPr lang="es-ES" altLang="da-DK"/>
              <a:t>Tercer nivel</a:t>
            </a:r>
          </a:p>
          <a:p>
            <a:pPr lvl="3"/>
            <a:r>
              <a:rPr lang="es-ES" altLang="da-DK"/>
              <a:t>Cuarto nivel</a:t>
            </a:r>
          </a:p>
          <a:p>
            <a:pPr lvl="4"/>
            <a:r>
              <a:rPr lang="es-ES" altLang="da-DK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D6A1014-996F-B140-B883-A67EB126D9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E2E9842-9782-AF41-9B0D-BD53A466B80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973323E-77DB-5D46-A4B5-2859FA0B585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3BDF356-63E3-184F-A6F7-1A2D18E6B4C5}" type="slidenum">
              <a:rPr lang="es-ES" altLang="da-DK"/>
              <a:pPr/>
              <a:t>‹nr.›</a:t>
            </a:fld>
            <a:endParaRPr lang="es-ES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Billede 2" descr="Skærmbillede 2015-03-11 kl. 13.00.34.png">
            <a:extLst>
              <a:ext uri="{FF2B5EF4-FFF2-40B4-BE49-F238E27FC236}">
                <a16:creationId xmlns:a16="http://schemas.microsoft.com/office/drawing/2014/main" id="{B13F5D61-351A-68AD-413B-A4C7DA199E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149725"/>
            <a:ext cx="1984375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170">
            <a:extLst>
              <a:ext uri="{FF2B5EF4-FFF2-40B4-BE49-F238E27FC236}">
                <a16:creationId xmlns:a16="http://schemas.microsoft.com/office/drawing/2014/main" id="{583732D3-9396-30C2-4261-5E47C7BDC49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250" y="2390775"/>
            <a:ext cx="5656263" cy="1470025"/>
          </a:xfrm>
        </p:spPr>
        <p:txBody>
          <a:bodyPr/>
          <a:lstStyle/>
          <a:p>
            <a:pPr eaLnBrk="1" hangingPunct="1"/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PRØVEN I SKRIFTLIG TYSK</a:t>
            </a:r>
          </a:p>
        </p:txBody>
      </p:sp>
      <p:sp>
        <p:nvSpPr>
          <p:cNvPr id="14340" name="Rectangle 170">
            <a:extLst>
              <a:ext uri="{FF2B5EF4-FFF2-40B4-BE49-F238E27FC236}">
                <a16:creationId xmlns:a16="http://schemas.microsoft.com/office/drawing/2014/main" id="{5C1692C2-3FB4-FB78-1AA1-8ECD2B313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429000"/>
            <a:ext cx="48641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da-DK" sz="2400" b="1">
                <a:latin typeface="Avenir Next Regular" panose="020B0503020202020204" pitchFamily="34" charset="0"/>
              </a:rPr>
              <a:t>FP10</a:t>
            </a:r>
          </a:p>
        </p:txBody>
      </p:sp>
      <p:sp>
        <p:nvSpPr>
          <p:cNvPr id="14341" name="Tekstfelt 1">
            <a:extLst>
              <a:ext uri="{FF2B5EF4-FFF2-40B4-BE49-F238E27FC236}">
                <a16:creationId xmlns:a16="http://schemas.microsoft.com/office/drawing/2014/main" id="{912B1D8E-18FD-508C-EDD7-E8E17DBF7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875" y="6381750"/>
            <a:ext cx="34877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800" dirty="0">
                <a:latin typeface="Avenir Next" panose="020B0503020202020204" pitchFamily="34" charset="0"/>
              </a:rPr>
              <a:t>Sidst redigeret december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25B34FA5-BBA4-B90E-8CB9-0E940CDB61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301625"/>
            <a:ext cx="8075612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PRØVEN ER TODELT</a:t>
            </a:r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27F9C8DD-4E00-394B-A95E-9EA7FDC0FD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7316787" cy="4056063"/>
          </a:xfrm>
        </p:spPr>
        <p:txBody>
          <a:bodyPr>
            <a:normAutofit/>
          </a:bodyPr>
          <a:lstStyle/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Sprogligt fokus (30 %)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   Det anbefales at bruge ca. ½ time på denne del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Skriftlig fremstilling (70%)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   Det anbefales at bruge ca. 2 ½ time på denne del 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   Skriv 300-400 ord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  <a:defRPr/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Hjælpemidler tilladt ved begge opgaver</a:t>
            </a:r>
          </a:p>
        </p:txBody>
      </p:sp>
      <p:pic>
        <p:nvPicPr>
          <p:cNvPr id="15363" name="Billede 4" descr="Tyskbanken logo uden cirkel.png">
            <a:extLst>
              <a:ext uri="{FF2B5EF4-FFF2-40B4-BE49-F238E27FC236}">
                <a16:creationId xmlns:a16="http://schemas.microsoft.com/office/drawing/2014/main" id="{2EFA8E30-13FB-4C36-BA66-F816967AD3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22DCF8BF-DA7C-BC7D-7877-F1F6A41B60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301625"/>
            <a:ext cx="814705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HJÆLPEMIDLER</a:t>
            </a: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15F2C95B-EDB4-60C4-340E-43861168CF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1418431"/>
            <a:ext cx="8075612" cy="4021137"/>
          </a:xfrm>
        </p:spPr>
        <p:txBody>
          <a:bodyPr/>
          <a:lstStyle/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ordbøger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grammatikhæfte 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grammatiske oversigter </a:t>
            </a:r>
            <a:r>
              <a:rPr lang="da-DK" altLang="da-DK" sz="1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(se side 11 og 12 i prøvevejledningen)</a:t>
            </a: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endParaRPr lang="da-DK" altLang="da-DK" sz="25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stave- og grammatikkontrol – husk at slå den til på computeren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Ved skriftlig fremstilling må anvendes tekstbehandlingsprogrammer med stave- og grammatikkontrol som fx Word, Google Docs, Open Office og Pages - </a:t>
            </a:r>
            <a:r>
              <a:rPr lang="da-DK" altLang="da-DK" sz="28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Dog ingen oversættelsesprogrammer og ordforslag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Arial" panose="020B0604020202020204" pitchFamily="34" charset="0"/>
              <a:buChar char="-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17411" name="Billede 3" descr="Tyskbanken logo uden cirkel.png">
            <a:extLst>
              <a:ext uri="{FF2B5EF4-FFF2-40B4-BE49-F238E27FC236}">
                <a16:creationId xmlns:a16="http://schemas.microsoft.com/office/drawing/2014/main" id="{3ADA0B00-AB66-BAAE-64F6-0873006B59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>
            <a:extLst>
              <a:ext uri="{FF2B5EF4-FFF2-40B4-BE49-F238E27FC236}">
                <a16:creationId xmlns:a16="http://schemas.microsoft.com/office/drawing/2014/main" id="{44B3AC87-3264-E5CF-DEF2-89B85CAA84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301625"/>
            <a:ext cx="814705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SPROGLIGT FOKUS</a:t>
            </a: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FD9B78EB-E7C8-693D-2D9E-2C489BCEC4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827213"/>
            <a:ext cx="8075612" cy="4021137"/>
          </a:xfrm>
        </p:spPr>
        <p:txBody>
          <a:bodyPr/>
          <a:lstStyle/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afprøves i: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at udvælge passende ord og </a:t>
            </a:r>
            <a:r>
              <a:rPr lang="da-DK" altLang="da-DK" sz="25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chunks</a:t>
            </a: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i kontekst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at anvende sprogbrugsregler i kontekst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highlight>
                  <a:srgbClr val="FFFF00"/>
                </a:highlight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”Jeg vil ikke </a:t>
            </a:r>
            <a:r>
              <a:rPr lang="da-DK" altLang="da-DK" sz="2500" b="1" dirty="0">
                <a:highlight>
                  <a:srgbClr val="FFFF00"/>
                </a:highlight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skuffe</a:t>
            </a:r>
            <a:r>
              <a:rPr lang="da-DK" altLang="da-DK" sz="2500" dirty="0">
                <a:highlight>
                  <a:srgbClr val="FFFF00"/>
                </a:highlight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dig” kan give mange forvekslinger, hvis man ikke kigger på hele sammenhængen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highlight>
                <a:srgbClr val="FFFF00"/>
              </a:highlight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5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behøver ikke at afslutte opgaven i sprogligt fokus, før du begynder opgaven i skriftlig fremstilling.</a:t>
            </a:r>
            <a:endParaRPr lang="da-DK" altLang="da-DK" sz="2500" dirty="0">
              <a:highlight>
                <a:srgbClr val="FFFF00"/>
              </a:highlight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highlight>
                <a:srgbClr val="FFFF00"/>
              </a:highlight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19459" name="Billede 3" descr="Tyskbanken logo uden cirkel.png">
            <a:extLst>
              <a:ext uri="{FF2B5EF4-FFF2-40B4-BE49-F238E27FC236}">
                <a16:creationId xmlns:a16="http://schemas.microsoft.com/office/drawing/2014/main" id="{820EDC66-8CB1-A93D-0919-CFD885C21A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>
            <a:extLst>
              <a:ext uri="{FF2B5EF4-FFF2-40B4-BE49-F238E27FC236}">
                <a16:creationId xmlns:a16="http://schemas.microsoft.com/office/drawing/2014/main" id="{A1F4AC23-4F5A-CD36-3915-B155C7E0E1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1625"/>
            <a:ext cx="914400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SKRIFTLIG FREMSTILLING </a:t>
            </a: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44862B3D-3D85-DEE8-A3B8-653F9EA8AC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1449388"/>
            <a:ext cx="8208963" cy="4356100"/>
          </a:xfrm>
        </p:spPr>
        <p:txBody>
          <a:bodyPr/>
          <a:lstStyle/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Består af et oplæg med tekst og billeder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Besvarelsen skal fylde 300-400 ord. Antallet af ord skal noteres til sidst i besvarelsen.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Lav en brainstorm over emnet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Sørg for at opfylde genren (hvis det er et brev, start med ”Liebe Anne”, husk dato osv.)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Brug gerne centrale ord og vendinger fra prøveoplægget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0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Formulér dig i korte og enkle sætninger. Herved bevarer du det grammatiske overblik og formindsker antallet af fejl – dvs. oversæt ikke direkte fra dansk til tysk, men tænk ofte i korte hovedsætninger</a:t>
            </a: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1507" name="Billede 3" descr="Tyskbanken logo uden cirkel.png">
            <a:extLst>
              <a:ext uri="{FF2B5EF4-FFF2-40B4-BE49-F238E27FC236}">
                <a16:creationId xmlns:a16="http://schemas.microsoft.com/office/drawing/2014/main" id="{D18E0C30-1882-D2A5-91B2-D43ACCC67E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41687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E8AD4E04-30AF-894E-ED66-9819C53BBF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1625"/>
            <a:ext cx="9144000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RETTEARBEJDET</a:t>
            </a: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BBCFCA0F-83D8-A751-CD77-3CDFE9170D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268413"/>
            <a:ext cx="8075612" cy="4579937"/>
          </a:xfrm>
        </p:spPr>
        <p:txBody>
          <a:bodyPr/>
          <a:lstStyle/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Det er en rigtig god idé at printe din stil ud til rettearbejdet. Du ser flere fejl på papir end på skærmen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Navneord med stort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Kongruens – er udsagnsordet bøjet rigtigt efter person og tal? 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     (1. person ental = </a:t>
            </a:r>
            <a:r>
              <a:rPr lang="da-DK" altLang="da-DK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ich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lieb</a:t>
            </a:r>
            <a:r>
              <a:rPr lang="da-DK" altLang="da-DK" sz="1600" b="1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)</a:t>
            </a:r>
            <a:endParaRPr lang="da-DK" altLang="da-DK" sz="1600" b="1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Har du husket at skrive i samme tid hele vejen igennem? Det er nemmest at skrive i nutid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Køn og kasus – slå navneordenes køn op, så du får sat det rigtige kendeord foran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Ordstilling – hvis det er en bisætning, skal det bøjede udsagnsord stå til sidst: ”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Ich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liebe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Deutsch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, 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weil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die 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Sprache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schön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ist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”</a:t>
            </a:r>
            <a:endParaRPr lang="da-DK" altLang="ja-JP" sz="16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Henførende stedord (som, der) kan ikke undlades på tysk. De fører tilbage til det nærmeststående navneord og danner desuden en bisætning: ”Er </a:t>
            </a:r>
            <a:r>
              <a:rPr lang="da-DK" altLang="da-DK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ist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ein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Junge, der </a:t>
            </a:r>
            <a:r>
              <a:rPr lang="da-DK" altLang="da-DK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sehr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klug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ist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”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Forholdsord – tjek om de styrer akkusativ eller dativ: ”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Ich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bin in </a:t>
            </a:r>
            <a:r>
              <a:rPr lang="da-DK" altLang="ja-JP" sz="1600" b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der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ja-JP" sz="16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Schule</a:t>
            </a: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”</a:t>
            </a:r>
            <a:r>
              <a:rPr lang="da-DK" altLang="ja-JP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(in styrer dativ her – derfor die -&gt; der)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Ret punktum, komma og layout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16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Noter antal ord nederst (i alt 300-400 ord)</a:t>
            </a: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1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338138" indent="-338138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5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3555" name="Billede 3" descr="Tyskbanken logo uden cirkel.png">
            <a:extLst>
              <a:ext uri="{FF2B5EF4-FFF2-40B4-BE49-F238E27FC236}">
                <a16:creationId xmlns:a16="http://schemas.microsoft.com/office/drawing/2014/main" id="{52044699-981F-359D-2D3B-E99B960138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Billede 2" descr="Skærmbillede 2015-03-11 kl. 13.00.34.png">
            <a:extLst>
              <a:ext uri="{FF2B5EF4-FFF2-40B4-BE49-F238E27FC236}">
                <a16:creationId xmlns:a16="http://schemas.microsoft.com/office/drawing/2014/main" id="{5D44EE5F-A251-4D20-D224-8BC61364DE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292600"/>
            <a:ext cx="1547813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170">
            <a:extLst>
              <a:ext uri="{FF2B5EF4-FFF2-40B4-BE49-F238E27FC236}">
                <a16:creationId xmlns:a16="http://schemas.microsoft.com/office/drawing/2014/main" id="{F8F9442D-5320-7D28-F334-1AAB95A9DED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250" y="1628775"/>
            <a:ext cx="5656263" cy="1470025"/>
          </a:xfrm>
        </p:spPr>
        <p:txBody>
          <a:bodyPr/>
          <a:lstStyle/>
          <a:p>
            <a:pPr eaLnBrk="1" hangingPunct="1"/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Held &amp; lykke</a:t>
            </a:r>
            <a:b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</a:br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Hals &amp; Beinbruch</a:t>
            </a:r>
          </a:p>
        </p:txBody>
      </p:sp>
      <p:sp>
        <p:nvSpPr>
          <p:cNvPr id="25603" name="Rectangle 170">
            <a:extLst>
              <a:ext uri="{FF2B5EF4-FFF2-40B4-BE49-F238E27FC236}">
                <a16:creationId xmlns:a16="http://schemas.microsoft.com/office/drawing/2014/main" id="{6B1A45E0-E429-AC78-74D4-5E41F8AD6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429000"/>
            <a:ext cx="48641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da-DK" sz="2400" b="1">
                <a:latin typeface="Avenir Next Regular" panose="020B0503020202020204" pitchFamily="34" charset="0"/>
              </a:rPr>
              <a:t>FP10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EE988F148A1A04D9CE2D133AD007DCB" ma:contentTypeVersion="13" ma:contentTypeDescription="Opret et nyt dokument." ma:contentTypeScope="" ma:versionID="6e21e83507bbd211e50c29f72a37a294">
  <xsd:schema xmlns:xsd="http://www.w3.org/2001/XMLSchema" xmlns:xs="http://www.w3.org/2001/XMLSchema" xmlns:p="http://schemas.microsoft.com/office/2006/metadata/properties" xmlns:ns2="5ef4eec4-55a9-4cd5-873d-239835961613" xmlns:ns3="61e3f952-e1d8-47ab-b11a-0bc99d20b4fd" targetNamespace="http://schemas.microsoft.com/office/2006/metadata/properties" ma:root="true" ma:fieldsID="13f2e1d5cb5586cf88e0aac02c57629b" ns2:_="" ns3:_="">
    <xsd:import namespace="5ef4eec4-55a9-4cd5-873d-239835961613"/>
    <xsd:import namespace="61e3f952-e1d8-47ab-b11a-0bc99d20b4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4eec4-55a9-4cd5-873d-2398359616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e3f952-e1d8-47ab-b11a-0bc99d20b4f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0E5B2B-9161-4E0C-AB90-4F73A9405F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3E0DC4-D5B5-496C-A94C-6CE9A60E04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f4eec4-55a9-4cd5-873d-239835961613"/>
    <ds:schemaRef ds:uri="61e3f952-e1d8-47ab-b11a-0bc99d20b4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15273</TotalTime>
  <Words>466</Words>
  <Application>Microsoft Macintosh PowerPoint</Application>
  <PresentationFormat>Skærmshow (4:3)</PresentationFormat>
  <Paragraphs>54</Paragraphs>
  <Slides>7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4" baseType="lpstr">
      <vt:lpstr>Arial</vt:lpstr>
      <vt:lpstr>Arial Narrow</vt:lpstr>
      <vt:lpstr>Avenir Next</vt:lpstr>
      <vt:lpstr>Avenir Next Regular</vt:lpstr>
      <vt:lpstr>Calibri</vt:lpstr>
      <vt:lpstr>Wingdings</vt:lpstr>
      <vt:lpstr>Diseño predeterminado</vt:lpstr>
      <vt:lpstr>PRØVEN I SKRIFTLIG TYSK</vt:lpstr>
      <vt:lpstr>PRØVEN ER TODELT</vt:lpstr>
      <vt:lpstr>HJÆLPEMIDLER</vt:lpstr>
      <vt:lpstr>SPROGLIGT FOKUS</vt:lpstr>
      <vt:lpstr>SKRIFTLIG FREMSTILLING </vt:lpstr>
      <vt:lpstr>RETTEARBEJDET</vt:lpstr>
      <vt:lpstr>Held &amp; lykke Hals &amp; Beinbruch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Tanja Kousgaard Glerup</cp:lastModifiedBy>
  <cp:revision>782</cp:revision>
  <dcterms:created xsi:type="dcterms:W3CDTF">2010-05-23T14:28:12Z</dcterms:created>
  <dcterms:modified xsi:type="dcterms:W3CDTF">2022-12-23T09:27:54Z</dcterms:modified>
</cp:coreProperties>
</file>