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3"/>
  </p:sldMasterIdLst>
  <p:notesMasterIdLst>
    <p:notesMasterId r:id="rId20"/>
  </p:notesMasterIdLst>
  <p:handoutMasterIdLst>
    <p:handoutMasterId r:id="rId21"/>
  </p:handoutMasterIdLst>
  <p:sldIdLst>
    <p:sldId id="256" r:id="rId4"/>
    <p:sldId id="261" r:id="rId5"/>
    <p:sldId id="262" r:id="rId6"/>
    <p:sldId id="287" r:id="rId7"/>
    <p:sldId id="263" r:id="rId8"/>
    <p:sldId id="264" r:id="rId9"/>
    <p:sldId id="273" r:id="rId10"/>
    <p:sldId id="266" r:id="rId11"/>
    <p:sldId id="284" r:id="rId12"/>
    <p:sldId id="274" r:id="rId13"/>
    <p:sldId id="283" r:id="rId14"/>
    <p:sldId id="288" r:id="rId15"/>
    <p:sldId id="269" r:id="rId16"/>
    <p:sldId id="270" r:id="rId17"/>
    <p:sldId id="271" r:id="rId18"/>
    <p:sldId id="275" r:id="rId19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A4B79B-509E-6C46-A782-C61C889B519D}" v="1" dt="2022-12-23T09:24:23.7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01"/>
    <p:restoredTop sz="94504"/>
  </p:normalViewPr>
  <p:slideViewPr>
    <p:cSldViewPr>
      <p:cViewPr varScale="1">
        <p:scale>
          <a:sx n="107" d="100"/>
          <a:sy n="107" d="100"/>
        </p:scale>
        <p:origin x="1904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microsoft.com/office/2015/10/relationships/revisionInfo" Target="revisionInfo.xml"/><Relationship Id="rId3" Type="http://schemas.openxmlformats.org/officeDocument/2006/relationships/slideMaster" Target="slideMasters/slideMaster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F602BD83-EA21-A146-AD4C-73437F497B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0CFF2E48-E25F-824D-9E71-DE527E9B50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D8899D8-72EA-B24B-A2E0-E10E728CD05A}" type="datetime1">
              <a:rPr lang="da-DK" altLang="da-DK"/>
              <a:pPr>
                <a:defRPr/>
              </a:pPr>
              <a:t>23.12.2022</a:t>
            </a:fld>
            <a:endParaRPr lang="da-DK" alt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3F32C482-620E-1541-AE4C-AE9837BD1C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9DC4D5CF-4182-B247-A6D7-3443C015F1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F8FBC29-9A80-3347-91DA-0F082F8E85FD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DA9311B7-0DD2-3940-A02D-FCC1659C4F0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E0EC7BA-EA73-0C4D-A31E-8A095F0D17D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7C82705-B3A0-5A40-A9B7-30B1F42521C7}" type="datetime1">
              <a:rPr lang="da-DK" altLang="da-DK"/>
              <a:pPr>
                <a:defRPr/>
              </a:pPr>
              <a:t>23.12.2022</a:t>
            </a:fld>
            <a:endParaRPr lang="da-DK" altLang="da-DK"/>
          </a:p>
        </p:txBody>
      </p:sp>
      <p:sp>
        <p:nvSpPr>
          <p:cNvPr id="4" name="Pladsholder til diasbillede 3">
            <a:extLst>
              <a:ext uri="{FF2B5EF4-FFF2-40B4-BE49-F238E27FC236}">
                <a16:creationId xmlns:a16="http://schemas.microsoft.com/office/drawing/2014/main" id="{A9417FE2-ABAC-8C47-8FCA-86E9521AF61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a-DK" noProof="0"/>
          </a:p>
        </p:txBody>
      </p:sp>
      <p:sp>
        <p:nvSpPr>
          <p:cNvPr id="5" name="Pladsholder til noter 4">
            <a:extLst>
              <a:ext uri="{FF2B5EF4-FFF2-40B4-BE49-F238E27FC236}">
                <a16:creationId xmlns:a16="http://schemas.microsoft.com/office/drawing/2014/main" id="{8AA0DF6E-94C1-4C4B-8B49-25AFF99673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0F7F72FE-D4D8-5749-93FA-4193643C935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>
            <a:extLst>
              <a:ext uri="{FF2B5EF4-FFF2-40B4-BE49-F238E27FC236}">
                <a16:creationId xmlns:a16="http://schemas.microsoft.com/office/drawing/2014/main" id="{EAE22EED-0DF8-5548-B8CC-323C972EB9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B56CCFB-A093-2143-A9D7-BC90301991AA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570E5869-D838-1533-0764-A8DCB24A36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6CD30E7-D77D-4C4F-A3B8-45BE5613A0B8}" type="slidenum">
              <a:rPr lang="da-DK" altLang="da-DK">
                <a:solidFill>
                  <a:srgbClr val="000000"/>
                </a:solidFill>
              </a:rPr>
              <a:pPr/>
              <a:t>2</a:t>
            </a:fld>
            <a:endParaRPr lang="da-DK" altLang="da-DK">
              <a:solidFill>
                <a:srgbClr val="000000"/>
              </a:solidFill>
            </a:endParaRPr>
          </a:p>
        </p:txBody>
      </p:sp>
      <p:sp>
        <p:nvSpPr>
          <p:cNvPr id="17411" name="Text Box 1">
            <a:extLst>
              <a:ext uri="{FF2B5EF4-FFF2-40B4-BE49-F238E27FC236}">
                <a16:creationId xmlns:a16="http://schemas.microsoft.com/office/drawing/2014/main" id="{1BB32C56-C870-7911-F9E2-FFB05A8F3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da-DK" altLang="da-DK"/>
          </a:p>
        </p:txBody>
      </p:sp>
      <p:sp>
        <p:nvSpPr>
          <p:cNvPr id="17412" name="Text Box 2">
            <a:extLst>
              <a:ext uri="{FF2B5EF4-FFF2-40B4-BE49-F238E27FC236}">
                <a16:creationId xmlns:a16="http://schemas.microsoft.com/office/drawing/2014/main" id="{FF1BA958-3F2C-1B3E-D2DE-3234E28D073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EFBA7CD1-0A72-A974-F1FB-98E147EB5C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23B5951-7C4A-664F-888A-6A9CC5B4816B}" type="slidenum">
              <a:rPr lang="da-DK" altLang="da-DK">
                <a:solidFill>
                  <a:srgbClr val="000000"/>
                </a:solidFill>
              </a:rPr>
              <a:pPr/>
              <a:t>3</a:t>
            </a:fld>
            <a:endParaRPr lang="da-DK" altLang="da-DK">
              <a:solidFill>
                <a:srgbClr val="000000"/>
              </a:solidFill>
            </a:endParaRPr>
          </a:p>
        </p:txBody>
      </p:sp>
      <p:sp>
        <p:nvSpPr>
          <p:cNvPr id="19459" name="Text Box 1">
            <a:extLst>
              <a:ext uri="{FF2B5EF4-FFF2-40B4-BE49-F238E27FC236}">
                <a16:creationId xmlns:a16="http://schemas.microsoft.com/office/drawing/2014/main" id="{D8881329-6A55-55F7-91E5-D5DF4C269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da-DK" altLang="da-DK"/>
          </a:p>
        </p:txBody>
      </p:sp>
      <p:sp>
        <p:nvSpPr>
          <p:cNvPr id="19460" name="Text Box 2">
            <a:extLst>
              <a:ext uri="{FF2B5EF4-FFF2-40B4-BE49-F238E27FC236}">
                <a16:creationId xmlns:a16="http://schemas.microsoft.com/office/drawing/2014/main" id="{99B709B6-1AB5-7AFC-4970-E9F2DDB7BB8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F9EB1E83-2B87-4AA8-F2F3-5B6B98506F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8CA2F48-0804-AF45-AAB8-DEBBFF4E77AC}" type="slidenum">
              <a:rPr lang="da-DK" altLang="da-DK">
                <a:solidFill>
                  <a:srgbClr val="000000"/>
                </a:solidFill>
              </a:rPr>
              <a:pPr/>
              <a:t>5</a:t>
            </a:fld>
            <a:endParaRPr lang="da-DK" altLang="da-DK">
              <a:solidFill>
                <a:srgbClr val="000000"/>
              </a:solidFill>
            </a:endParaRPr>
          </a:p>
        </p:txBody>
      </p:sp>
      <p:sp>
        <p:nvSpPr>
          <p:cNvPr id="21507" name="Text Box 1">
            <a:extLst>
              <a:ext uri="{FF2B5EF4-FFF2-40B4-BE49-F238E27FC236}">
                <a16:creationId xmlns:a16="http://schemas.microsoft.com/office/drawing/2014/main" id="{D550B1D1-47D8-EB77-5791-046F5D3EB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da-DK" altLang="da-DK"/>
          </a:p>
        </p:txBody>
      </p:sp>
      <p:sp>
        <p:nvSpPr>
          <p:cNvPr id="21508" name="Text Box 2">
            <a:extLst>
              <a:ext uri="{FF2B5EF4-FFF2-40B4-BE49-F238E27FC236}">
                <a16:creationId xmlns:a16="http://schemas.microsoft.com/office/drawing/2014/main" id="{DAAAE91C-8AC9-713E-A131-AAA49E767EB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4B322A5B-3862-9A13-FB98-40BAA6EC97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122F589-0AC9-434B-AAA1-D673AE80AF03}" type="slidenum">
              <a:rPr lang="da-DK" altLang="da-DK">
                <a:solidFill>
                  <a:srgbClr val="000000"/>
                </a:solidFill>
              </a:rPr>
              <a:pPr/>
              <a:t>6</a:t>
            </a:fld>
            <a:endParaRPr lang="da-DK" altLang="da-DK">
              <a:solidFill>
                <a:srgbClr val="000000"/>
              </a:solidFill>
            </a:endParaRPr>
          </a:p>
        </p:txBody>
      </p:sp>
      <p:sp>
        <p:nvSpPr>
          <p:cNvPr id="23555" name="Text Box 1">
            <a:extLst>
              <a:ext uri="{FF2B5EF4-FFF2-40B4-BE49-F238E27FC236}">
                <a16:creationId xmlns:a16="http://schemas.microsoft.com/office/drawing/2014/main" id="{CA5A1407-13FB-0255-05B3-F7DEFB3AA6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4227175" y="-11796713"/>
            <a:ext cx="16656050" cy="124920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da-DK" altLang="da-DK"/>
          </a:p>
        </p:txBody>
      </p:sp>
      <p:sp>
        <p:nvSpPr>
          <p:cNvPr id="23556" name="Text Box 2">
            <a:extLst>
              <a:ext uri="{FF2B5EF4-FFF2-40B4-BE49-F238E27FC236}">
                <a16:creationId xmlns:a16="http://schemas.microsoft.com/office/drawing/2014/main" id="{15DA77C0-875A-AB4A-716B-57149A87ED7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8E069494-5235-506C-FDE9-390D42DB47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BC6A050-E4E1-5540-B534-E7F2601CA4BC}" type="slidenum">
              <a:rPr lang="da-DK" altLang="da-DK">
                <a:solidFill>
                  <a:srgbClr val="000000"/>
                </a:solidFill>
              </a:rPr>
              <a:pPr/>
              <a:t>8</a:t>
            </a:fld>
            <a:endParaRPr lang="da-DK" altLang="da-DK">
              <a:solidFill>
                <a:srgbClr val="000000"/>
              </a:solidFill>
            </a:endParaRPr>
          </a:p>
        </p:txBody>
      </p:sp>
      <p:sp>
        <p:nvSpPr>
          <p:cNvPr id="26627" name="Text Box 1">
            <a:extLst>
              <a:ext uri="{FF2B5EF4-FFF2-40B4-BE49-F238E27FC236}">
                <a16:creationId xmlns:a16="http://schemas.microsoft.com/office/drawing/2014/main" id="{E49282B5-1295-943B-F8D1-629F66F8C1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da-DK" altLang="da-DK"/>
          </a:p>
        </p:txBody>
      </p:sp>
      <p:sp>
        <p:nvSpPr>
          <p:cNvPr id="26628" name="Text Box 2">
            <a:extLst>
              <a:ext uri="{FF2B5EF4-FFF2-40B4-BE49-F238E27FC236}">
                <a16:creationId xmlns:a16="http://schemas.microsoft.com/office/drawing/2014/main" id="{1AAB339B-C2B6-9F0C-DF9A-B11B2F52BB8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64ABECA8-8713-6B26-AC7A-BFB133AB64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34785D6-B06B-C84A-A612-FC5A78C48C36}" type="slidenum">
              <a:rPr lang="da-DK" altLang="da-DK">
                <a:solidFill>
                  <a:srgbClr val="000000"/>
                </a:solidFill>
              </a:rPr>
              <a:pPr/>
              <a:t>9</a:t>
            </a:fld>
            <a:endParaRPr lang="da-DK" altLang="da-DK">
              <a:solidFill>
                <a:srgbClr val="000000"/>
              </a:solidFill>
            </a:endParaRPr>
          </a:p>
        </p:txBody>
      </p:sp>
      <p:sp>
        <p:nvSpPr>
          <p:cNvPr id="28675" name="Text Box 1">
            <a:extLst>
              <a:ext uri="{FF2B5EF4-FFF2-40B4-BE49-F238E27FC236}">
                <a16:creationId xmlns:a16="http://schemas.microsoft.com/office/drawing/2014/main" id="{CAA8585F-77A4-9C29-9296-BDB3FC2D4D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da-DK" altLang="da-DK"/>
          </a:p>
        </p:txBody>
      </p:sp>
      <p:sp>
        <p:nvSpPr>
          <p:cNvPr id="28676" name="Text Box 2">
            <a:extLst>
              <a:ext uri="{FF2B5EF4-FFF2-40B4-BE49-F238E27FC236}">
                <a16:creationId xmlns:a16="http://schemas.microsoft.com/office/drawing/2014/main" id="{C9488D4B-526D-71B5-75D0-5AC3E5BDC16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CC77201C-0BFA-EFEB-E7B7-1CBF909603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A47E7CF-C2CE-0D4F-A7EF-89A7AD66451D}" type="slidenum">
              <a:rPr lang="da-DK" altLang="da-DK">
                <a:solidFill>
                  <a:srgbClr val="000000"/>
                </a:solidFill>
              </a:rPr>
              <a:pPr/>
              <a:t>13</a:t>
            </a:fld>
            <a:endParaRPr lang="da-DK" altLang="da-DK">
              <a:solidFill>
                <a:srgbClr val="000000"/>
              </a:solidFill>
            </a:endParaRPr>
          </a:p>
        </p:txBody>
      </p:sp>
      <p:sp>
        <p:nvSpPr>
          <p:cNvPr id="34819" name="Text Box 1">
            <a:extLst>
              <a:ext uri="{FF2B5EF4-FFF2-40B4-BE49-F238E27FC236}">
                <a16:creationId xmlns:a16="http://schemas.microsoft.com/office/drawing/2014/main" id="{2668A782-CD91-B526-375A-3E656BA309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da-DK" altLang="da-DK"/>
          </a:p>
        </p:txBody>
      </p:sp>
      <p:sp>
        <p:nvSpPr>
          <p:cNvPr id="34820" name="Text Box 2">
            <a:extLst>
              <a:ext uri="{FF2B5EF4-FFF2-40B4-BE49-F238E27FC236}">
                <a16:creationId xmlns:a16="http://schemas.microsoft.com/office/drawing/2014/main" id="{51535A8D-3E89-25D7-04B0-CA3EDB4309E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26FA48ED-55C6-2E46-5CC4-0EE2B0194D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2ABA275-8B85-6C41-85AC-28F444691860}" type="slidenum">
              <a:rPr lang="da-DK" altLang="da-DK">
                <a:solidFill>
                  <a:srgbClr val="000000"/>
                </a:solidFill>
              </a:rPr>
              <a:pPr/>
              <a:t>14</a:t>
            </a:fld>
            <a:endParaRPr lang="da-DK" altLang="da-DK">
              <a:solidFill>
                <a:srgbClr val="000000"/>
              </a:solidFill>
            </a:endParaRPr>
          </a:p>
        </p:txBody>
      </p:sp>
      <p:sp>
        <p:nvSpPr>
          <p:cNvPr id="36867" name="Text Box 1">
            <a:extLst>
              <a:ext uri="{FF2B5EF4-FFF2-40B4-BE49-F238E27FC236}">
                <a16:creationId xmlns:a16="http://schemas.microsoft.com/office/drawing/2014/main" id="{949188E9-3B19-B68B-3481-675C48DD8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4227175" y="-11796713"/>
            <a:ext cx="16656050" cy="124920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da-DK" altLang="da-DK"/>
          </a:p>
        </p:txBody>
      </p:sp>
      <p:sp>
        <p:nvSpPr>
          <p:cNvPr id="36868" name="Text Box 2">
            <a:extLst>
              <a:ext uri="{FF2B5EF4-FFF2-40B4-BE49-F238E27FC236}">
                <a16:creationId xmlns:a16="http://schemas.microsoft.com/office/drawing/2014/main" id="{0B8D5020-A611-B7CC-9A36-B01B436BBF6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43E9D127-8A8F-1F08-AC44-A0E17283E4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13DC0D0-0C16-EE4D-A061-0956341A5D9E}" type="slidenum">
              <a:rPr lang="da-DK" altLang="da-DK">
                <a:solidFill>
                  <a:srgbClr val="000000"/>
                </a:solidFill>
              </a:rPr>
              <a:pPr/>
              <a:t>15</a:t>
            </a:fld>
            <a:endParaRPr lang="da-DK" altLang="da-DK">
              <a:solidFill>
                <a:srgbClr val="000000"/>
              </a:solidFill>
            </a:endParaRPr>
          </a:p>
        </p:txBody>
      </p:sp>
      <p:sp>
        <p:nvSpPr>
          <p:cNvPr id="38915" name="Text Box 1">
            <a:extLst>
              <a:ext uri="{FF2B5EF4-FFF2-40B4-BE49-F238E27FC236}">
                <a16:creationId xmlns:a16="http://schemas.microsoft.com/office/drawing/2014/main" id="{1070B7E6-63D0-CD61-FDD2-875E3DB3F3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da-DK" altLang="da-DK"/>
          </a:p>
        </p:txBody>
      </p:sp>
      <p:sp>
        <p:nvSpPr>
          <p:cNvPr id="38916" name="Text Box 2">
            <a:extLst>
              <a:ext uri="{FF2B5EF4-FFF2-40B4-BE49-F238E27FC236}">
                <a16:creationId xmlns:a16="http://schemas.microsoft.com/office/drawing/2014/main" id="{1A9CD38E-DA05-5EA5-A81A-1BAC7DCC05C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36680F5-14BF-BE65-33C5-7E1ECACB80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042B2F-925D-05B6-2056-88E056E373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8891D1E-EFA2-ECBA-73D8-938E8305F4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CC1B19-7BB8-3840-9292-0EF339055251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1039292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45FA6F-78F9-9A8E-21F8-B62A85D050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5DBE80-86B3-A049-96DA-5FDAF4B5FD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A0A72A0-CD4B-2752-B64A-2BCEBB7FA4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3B0DF3-58AC-B043-907F-79B1FCC6DAD6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964212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6FB1A6-30DE-C971-3CF9-975D8CE85A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BE5483-6EE6-E9BD-9904-48F7107898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689343-E7B2-ADA8-894D-72C69C8108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FC2DD1-352E-F54E-932A-E9449D7ED201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3785192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B40FE78-C0DE-2DA1-5CBB-4683C775ED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534CD6-88EE-9D76-2610-AE23B5ACBC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3AB59A-656C-4405-F312-7E55685388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9A7E01-6E5D-B34C-A711-62C18F26648D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2136936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7576C2-A06F-235B-9449-1B9643831E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654F8DD-859F-CDCC-FB5D-4F4363A6E7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A810F8-9890-6397-0CB4-17F0531D3D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A21CD-0DCF-8241-8861-C3177A7D5FCF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1848738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F7B3F1-9376-877C-05CF-BC917E6A72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770F7AA-99A6-1029-580F-F6911F361C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A2A69B-DCE3-E49A-7AA9-9B4DED9ECA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C8E34-6CD8-4E48-9DCC-9EDBEA3D6810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507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34E8D7B-A7D1-4E79-EE37-FE90EF0477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D2269A6-2DC9-7361-B663-0280CE6245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897DE46-BD62-11C4-C4BE-0706BA257E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C580EB-7618-E84B-85F0-4C27FB28E07E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839000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344D110-6641-6E4C-CBCC-6731BE9ECD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2C9CF62-CC15-6F93-BCD3-3FC6FBF6DB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8E4F15E-ADA9-5888-154D-F224F66759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F7DFAA-8322-9A4A-9DC8-FF8C2183326A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2485251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586E356-1736-7D56-2652-C4DF9486F4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5A5EE8B-BEDF-5046-E9D1-1BB438B234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175BC36-4A0E-07FD-8782-76DE87F7BB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D1B459-3159-914D-9ACB-5D77933ADC91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144943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AACA2A-09F9-78DD-CA31-46B9BE6DA8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D69E1E-F05A-E277-0F9B-1F560886E9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A48C84-FB59-EADB-66F7-484CA166A9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849CD-B5E2-994D-AA3F-F1C7E1ABD406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3032166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2C3698-6ED8-9490-CB09-F7113B9116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F6F24A-75E0-5ADC-AFD2-D3E83133AF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570268-BD3A-F696-4164-B77EE4323A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CF4960-BC8B-0D47-A962-CEC6A1AF98F7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930951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0898317-3FBF-7C74-FE70-708A2DE3AB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da-DK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79BF51D-7EDF-DF50-3C8C-E8148606B3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da-DK"/>
              <a:t>Haga clic para modificar el estilo de texto del patrón</a:t>
            </a:r>
          </a:p>
          <a:p>
            <a:pPr lvl="1"/>
            <a:r>
              <a:rPr lang="es-ES" altLang="da-DK"/>
              <a:t>Segundo nivel</a:t>
            </a:r>
          </a:p>
          <a:p>
            <a:pPr lvl="2"/>
            <a:r>
              <a:rPr lang="es-ES" altLang="da-DK"/>
              <a:t>Tercer nivel</a:t>
            </a:r>
          </a:p>
          <a:p>
            <a:pPr lvl="3"/>
            <a:r>
              <a:rPr lang="es-ES" altLang="da-DK"/>
              <a:t>Cuarto nivel</a:t>
            </a:r>
          </a:p>
          <a:p>
            <a:pPr lvl="4"/>
            <a:r>
              <a:rPr lang="es-ES" altLang="da-DK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A3793FD-71DF-6D45-93C0-98BE2F5EB5C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9EC06B0-E62B-184E-9189-AB74B5AEE6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1260F3F-5F42-0D4F-8AAD-FA388475DF0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D5051E14-D3BE-3E49-A749-F7A8132DE987}" type="slidenum">
              <a:rPr lang="es-ES" altLang="da-DK"/>
              <a:pPr/>
              <a:t>‹nr.›</a:t>
            </a:fld>
            <a:endParaRPr lang="es-ES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Billede 2" descr="Skærmbillede 2015-03-11 kl. 13.00.34.png">
            <a:extLst>
              <a:ext uri="{FF2B5EF4-FFF2-40B4-BE49-F238E27FC236}">
                <a16:creationId xmlns:a16="http://schemas.microsoft.com/office/drawing/2014/main" id="{1EBC10BE-3E84-33A9-0265-B44181DA63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4149725"/>
            <a:ext cx="1984375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Rectangle 170">
            <a:extLst>
              <a:ext uri="{FF2B5EF4-FFF2-40B4-BE49-F238E27FC236}">
                <a16:creationId xmlns:a16="http://schemas.microsoft.com/office/drawing/2014/main" id="{F6DEF7DB-42A9-15F9-84AD-B6CF229C6B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19250" y="2390775"/>
            <a:ext cx="5656263" cy="1470025"/>
          </a:xfrm>
        </p:spPr>
        <p:txBody>
          <a:bodyPr/>
          <a:lstStyle/>
          <a:p>
            <a:pPr eaLnBrk="1" hangingPunct="1"/>
            <a:r>
              <a:rPr lang="es-ES" altLang="da-DK" sz="3600" b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PRØVEN I MUNDTLIG TYSK</a:t>
            </a:r>
          </a:p>
        </p:txBody>
      </p:sp>
      <p:sp>
        <p:nvSpPr>
          <p:cNvPr id="15364" name="Rectangle 170">
            <a:extLst>
              <a:ext uri="{FF2B5EF4-FFF2-40B4-BE49-F238E27FC236}">
                <a16:creationId xmlns:a16="http://schemas.microsoft.com/office/drawing/2014/main" id="{E23C5FD6-B292-EBC5-B245-82A2431E3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3429000"/>
            <a:ext cx="48641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s-ES" altLang="da-DK" sz="2400" b="1">
                <a:latin typeface="Avenir Next Regular" panose="020B0503020202020204" pitchFamily="34" charset="0"/>
              </a:rPr>
              <a:t>FP10</a:t>
            </a:r>
          </a:p>
        </p:txBody>
      </p:sp>
      <p:sp>
        <p:nvSpPr>
          <p:cNvPr id="15365" name="Tekstfelt 1">
            <a:extLst>
              <a:ext uri="{FF2B5EF4-FFF2-40B4-BE49-F238E27FC236}">
                <a16:creationId xmlns:a16="http://schemas.microsoft.com/office/drawing/2014/main" id="{8627B841-F80D-82D7-D19F-42263A6861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6875" y="6381750"/>
            <a:ext cx="34877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a-DK" altLang="da-DK" sz="1800" dirty="0">
                <a:latin typeface="Avenir Next" panose="020B0503020202020204" pitchFamily="34" charset="0"/>
              </a:rPr>
              <a:t>Sidst redigeret december 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ktangel 1">
            <a:extLst>
              <a:ext uri="{FF2B5EF4-FFF2-40B4-BE49-F238E27FC236}">
                <a16:creationId xmlns:a16="http://schemas.microsoft.com/office/drawing/2014/main" id="{66C73A24-D1AE-8C0F-D2AE-A96305239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3" y="855663"/>
            <a:ext cx="8643937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a-DK" sz="1200" b="1" dirty="0">
                <a:latin typeface="Avenir Next Regular" panose="020B0503020202020204" pitchFamily="34" charset="0"/>
              </a:rPr>
              <a:t>Name:  		</a:t>
            </a:r>
          </a:p>
          <a:p>
            <a:pPr eaLnBrk="1" hangingPunct="1"/>
            <a:r>
              <a:rPr lang="da-DK" altLang="da-DK" sz="1200" b="1" dirty="0">
                <a:solidFill>
                  <a:srgbClr val="000000"/>
                </a:solidFill>
                <a:latin typeface="Avenir Next Regular" panose="020B0503020202020204" pitchFamily="34" charset="0"/>
              </a:rPr>
              <a:t>Klasse:</a:t>
            </a:r>
            <a:endParaRPr lang="de-DE" altLang="da-DK" sz="1200" b="1" dirty="0">
              <a:latin typeface="Avenir Next Regular" panose="020B0503020202020204" pitchFamily="34" charset="0"/>
            </a:endParaRPr>
          </a:p>
          <a:p>
            <a:pPr eaLnBrk="1" hangingPunct="1"/>
            <a:r>
              <a:rPr lang="de-DE" altLang="da-DK" sz="1200" b="1" dirty="0">
                <a:latin typeface="Avenir Next Regular" panose="020B0503020202020204" pitchFamily="34" charset="0"/>
              </a:rPr>
              <a:t>Thema: Berlin</a:t>
            </a:r>
          </a:p>
          <a:p>
            <a:pPr eaLnBrk="1" hangingPunct="1"/>
            <a:r>
              <a:rPr lang="de-DE" altLang="da-DK" sz="1200" b="1" dirty="0">
                <a:latin typeface="Avenir Next Regular" panose="020B0503020202020204" pitchFamily="34" charset="0"/>
              </a:rPr>
              <a:t>Mein Thema: </a:t>
            </a:r>
            <a:r>
              <a:rPr lang="de-DE" altLang="da-DK" sz="1200" dirty="0">
                <a:latin typeface="Avenir Next Regular" panose="020B0503020202020204" pitchFamily="34" charset="0"/>
              </a:rPr>
              <a:t>Die Mauer</a:t>
            </a:r>
            <a:endParaRPr lang="da-DK" altLang="da-DK" sz="1200" dirty="0">
              <a:latin typeface="Avenir Next Regular" panose="020B0503020202020204" pitchFamily="34" charset="0"/>
            </a:endParaRPr>
          </a:p>
          <a:p>
            <a:pPr eaLnBrk="1" hangingPunct="1"/>
            <a:endParaRPr lang="da-DK" altLang="da-DK" sz="1200" dirty="0">
              <a:latin typeface="Avenir Next Regular" panose="020B0503020202020204" pitchFamily="34" charset="0"/>
            </a:endParaRPr>
          </a:p>
          <a:p>
            <a:pPr eaLnBrk="1" hangingPunct="1"/>
            <a:r>
              <a:rPr lang="de-DE" altLang="da-DK" sz="1200" b="1" dirty="0">
                <a:latin typeface="Avenir Next Regular" panose="020B0503020202020204" pitchFamily="34" charset="0"/>
              </a:rPr>
              <a:t>1: Die Mauer im Allgemeinen</a:t>
            </a:r>
          </a:p>
          <a:p>
            <a:pPr eaLnBrk="1" hangingPunct="1"/>
            <a:r>
              <a:rPr lang="de-DE" altLang="da-DK" sz="1200" i="1" dirty="0">
                <a:latin typeface="Avenir Next Regular" panose="020B0503020202020204" pitchFamily="34" charset="0"/>
              </a:rPr>
              <a:t>-Massenflucht DDR</a:t>
            </a:r>
            <a:r>
              <a:rPr lang="de-DE" altLang="da-DK" sz="1200" i="1" dirty="0">
                <a:latin typeface="Avenir Next Regular" panose="020B0503020202020204" pitchFamily="34" charset="0"/>
                <a:sym typeface="Wingdings" pitchFamily="2" charset="2"/>
              </a:rPr>
              <a:t> BRD</a:t>
            </a:r>
            <a:r>
              <a:rPr lang="de-DE" altLang="da-DK" sz="1200" i="1" dirty="0">
                <a:latin typeface="Avenir Next Regular" panose="020B0503020202020204" pitchFamily="34" charset="0"/>
              </a:rPr>
              <a:t>   </a:t>
            </a:r>
            <a:endParaRPr lang="da-DK" altLang="da-DK" sz="1200" i="1" dirty="0">
              <a:latin typeface="Avenir Next Regular" panose="020B0503020202020204" pitchFamily="34" charset="0"/>
            </a:endParaRPr>
          </a:p>
          <a:p>
            <a:pPr eaLnBrk="1" hangingPunct="1"/>
            <a:r>
              <a:rPr lang="de-DE" altLang="da-DK" sz="1200" i="1" dirty="0">
                <a:latin typeface="Avenir Next Regular" panose="020B0503020202020204" pitchFamily="34" charset="0"/>
              </a:rPr>
              <a:t>-Mauerbau 12./13. August 1961. Massenflucht verhindern.</a:t>
            </a:r>
          </a:p>
          <a:p>
            <a:pPr eaLnBrk="1" hangingPunct="1"/>
            <a:r>
              <a:rPr lang="de-DE" altLang="da-DK" sz="1200" i="1" dirty="0">
                <a:latin typeface="Avenir Next Regular" panose="020B0503020202020204" pitchFamily="34" charset="0"/>
              </a:rPr>
              <a:t>-Größe: 3,6 Meter – 155 Kilometer</a:t>
            </a:r>
          </a:p>
          <a:p>
            <a:pPr eaLnBrk="1" hangingPunct="1"/>
            <a:r>
              <a:rPr lang="de-DE" altLang="da-DK" sz="1200" i="1" dirty="0">
                <a:latin typeface="Avenir Next Regular" panose="020B0503020202020204" pitchFamily="34" charset="0"/>
              </a:rPr>
              <a:t>-Mauerfall: 9. November 1989</a:t>
            </a:r>
            <a:endParaRPr lang="da-DK" altLang="da-DK" sz="1200" i="1" dirty="0">
              <a:latin typeface="Avenir Next Regular" panose="020B0503020202020204" pitchFamily="34" charset="0"/>
            </a:endParaRPr>
          </a:p>
          <a:p>
            <a:pPr eaLnBrk="1" hangingPunct="1"/>
            <a:r>
              <a:rPr lang="de-DE" altLang="da-DK" sz="1200" i="1" dirty="0">
                <a:latin typeface="Avenir Next Regular" panose="020B0503020202020204" pitchFamily="34" charset="0"/>
              </a:rPr>
              <a:t> </a:t>
            </a:r>
            <a:endParaRPr lang="da-DK" altLang="da-DK" sz="1200" dirty="0">
              <a:latin typeface="Avenir Next Regular" panose="020B0503020202020204" pitchFamily="34" charset="0"/>
            </a:endParaRPr>
          </a:p>
          <a:p>
            <a:pPr eaLnBrk="1" hangingPunct="1"/>
            <a:r>
              <a:rPr lang="de-DE" altLang="da-DK" sz="1200" b="1" dirty="0">
                <a:latin typeface="Avenir Next Regular" panose="020B0503020202020204" pitchFamily="34" charset="0"/>
              </a:rPr>
              <a:t>2. Peter Fechter</a:t>
            </a:r>
            <a:br>
              <a:rPr lang="de-DE" altLang="da-DK" sz="1200" b="1" i="1" dirty="0">
                <a:latin typeface="Avenir Next Regular" panose="020B0503020202020204" pitchFamily="34" charset="0"/>
              </a:rPr>
            </a:br>
            <a:r>
              <a:rPr lang="de-DE" altLang="da-DK" sz="1200" i="1" dirty="0">
                <a:latin typeface="Avenir Next Regular" panose="020B0503020202020204" pitchFamily="34" charset="0"/>
              </a:rPr>
              <a:t>-Mauergeselle. Checkpoint Charlie</a:t>
            </a:r>
          </a:p>
          <a:p>
            <a:pPr eaLnBrk="1" hangingPunct="1"/>
            <a:r>
              <a:rPr lang="de-DE" altLang="da-DK" sz="1200" i="1" dirty="0">
                <a:latin typeface="Avenir Next Regular" panose="020B0503020202020204" pitchFamily="34" charset="0"/>
              </a:rPr>
              <a:t>-Was passierte? Fluchtversuch. Grenzsoldaten. 35 Schüsse</a:t>
            </a:r>
          </a:p>
          <a:p>
            <a:pPr eaLnBrk="1" hangingPunct="1"/>
            <a:r>
              <a:rPr lang="de-DE" altLang="da-DK" sz="1200" i="1" dirty="0">
                <a:latin typeface="Avenir Next Regular" panose="020B0503020202020204" pitchFamily="34" charset="0"/>
              </a:rPr>
              <a:t>-Maueropfer Nummer 39</a:t>
            </a:r>
            <a:endParaRPr lang="da-DK" altLang="da-DK" sz="1200" dirty="0">
              <a:latin typeface="Avenir Next Regular" panose="020B0503020202020204" pitchFamily="34" charset="0"/>
            </a:endParaRPr>
          </a:p>
          <a:p>
            <a:pPr eaLnBrk="1" hangingPunct="1"/>
            <a:r>
              <a:rPr lang="de-DE" altLang="da-DK" sz="1200" i="1" dirty="0">
                <a:latin typeface="Avenir Next Regular" panose="020B0503020202020204" pitchFamily="34" charset="0"/>
              </a:rPr>
              <a:t> </a:t>
            </a:r>
            <a:endParaRPr lang="da-DK" altLang="da-DK" sz="1200" dirty="0">
              <a:latin typeface="Avenir Next Regular" panose="020B0503020202020204" pitchFamily="34" charset="0"/>
            </a:endParaRPr>
          </a:p>
          <a:p>
            <a:pPr eaLnBrk="1" hangingPunct="1"/>
            <a:r>
              <a:rPr lang="de-DE" altLang="da-DK" sz="1200" b="1" dirty="0">
                <a:latin typeface="Avenir Next Regular" panose="020B0503020202020204" pitchFamily="34" charset="0"/>
              </a:rPr>
              <a:t>3. Leute über den Mauerfall</a:t>
            </a:r>
            <a:br>
              <a:rPr lang="de-DE" altLang="da-DK" sz="1200" b="1" dirty="0">
                <a:latin typeface="Avenir Next Regular" panose="020B0503020202020204" pitchFamily="34" charset="0"/>
              </a:rPr>
            </a:br>
            <a:r>
              <a:rPr lang="de-DE" altLang="da-DK" sz="1200" i="1" dirty="0">
                <a:latin typeface="Avenir Next Regular" panose="020B0503020202020204" pitchFamily="34" charset="0"/>
              </a:rPr>
              <a:t>Reaktionen – Leute in den Straßen</a:t>
            </a:r>
          </a:p>
          <a:p>
            <a:pPr eaLnBrk="1" hangingPunct="1"/>
            <a:r>
              <a:rPr lang="de-DE" altLang="da-DK" sz="1200" i="1" dirty="0">
                <a:latin typeface="Avenir Next Regular" panose="020B0503020202020204" pitchFamily="34" charset="0"/>
              </a:rPr>
              <a:t>Freude und Tränen </a:t>
            </a:r>
          </a:p>
          <a:p>
            <a:pPr eaLnBrk="1" hangingPunct="1"/>
            <a:endParaRPr lang="da-DK" altLang="da-DK" sz="1200" dirty="0">
              <a:latin typeface="Avenir Next Regular" panose="020B0503020202020204" pitchFamily="34" charset="0"/>
            </a:endParaRPr>
          </a:p>
          <a:p>
            <a:pPr eaLnBrk="1" hangingPunct="1"/>
            <a:r>
              <a:rPr lang="de-DE" altLang="da-DK" sz="1200" b="1" dirty="0">
                <a:latin typeface="Avenir Next Regular" panose="020B0503020202020204" pitchFamily="34" charset="0"/>
              </a:rPr>
              <a:t>4. Deutschland nach dem Mauerfall</a:t>
            </a:r>
            <a:br>
              <a:rPr lang="de-DE" altLang="da-DK" sz="1200" b="1" dirty="0">
                <a:latin typeface="Avenir Next Regular" panose="020B0503020202020204" pitchFamily="34" charset="0"/>
              </a:rPr>
            </a:br>
            <a:r>
              <a:rPr lang="de-DE" altLang="da-DK" sz="1200" i="1" dirty="0">
                <a:latin typeface="Avenir Next Regular" panose="020B0503020202020204" pitchFamily="34" charset="0"/>
              </a:rPr>
              <a:t>-Vereinigten Deutschland</a:t>
            </a:r>
            <a:br>
              <a:rPr lang="de-DE" altLang="da-DK" sz="1200" i="1" dirty="0">
                <a:latin typeface="Avenir Next Regular" panose="020B0503020202020204" pitchFamily="34" charset="0"/>
              </a:rPr>
            </a:br>
            <a:r>
              <a:rPr lang="de-DE" altLang="da-DK" sz="1200" i="1" dirty="0">
                <a:latin typeface="Avenir Next Regular" panose="020B0503020202020204" pitchFamily="34" charset="0"/>
              </a:rPr>
              <a:t>-VM in Fußball in Deutschland  </a:t>
            </a:r>
            <a:endParaRPr lang="da-DK" altLang="da-DK" sz="1200" dirty="0">
              <a:latin typeface="Avenir Next Regular" panose="020B0503020202020204" pitchFamily="34" charset="0"/>
            </a:endParaRPr>
          </a:p>
          <a:p>
            <a:pPr eaLnBrk="1" hangingPunct="1"/>
            <a:r>
              <a:rPr lang="de-DE" altLang="da-DK" sz="1200" dirty="0">
                <a:latin typeface="Avenir Next Regular" panose="020B0503020202020204" pitchFamily="34" charset="0"/>
              </a:rPr>
              <a:t> </a:t>
            </a:r>
            <a:endParaRPr lang="da-DK" altLang="da-DK" sz="1200" dirty="0">
              <a:latin typeface="Avenir Next Regular" panose="020B0503020202020204" pitchFamily="34" charset="0"/>
            </a:endParaRPr>
          </a:p>
          <a:p>
            <a:pPr eaLnBrk="1" hangingPunct="1"/>
            <a:r>
              <a:rPr lang="de-DE" altLang="da-DK" sz="1200" b="1" dirty="0">
                <a:latin typeface="Avenir Next Regular" panose="020B0503020202020204" pitchFamily="34" charset="0"/>
              </a:rPr>
              <a:t>5. Meine Meinung von der Mauer</a:t>
            </a:r>
            <a:r>
              <a:rPr lang="de-DE" altLang="da-DK" sz="1200" b="1" i="1" dirty="0">
                <a:latin typeface="Avenir Next Regular" panose="020B0503020202020204" pitchFamily="34" charset="0"/>
              </a:rPr>
              <a:t> </a:t>
            </a:r>
          </a:p>
          <a:p>
            <a:pPr eaLnBrk="1" hangingPunct="1"/>
            <a:endParaRPr lang="de-DE" altLang="da-DK" sz="1200" b="1" i="1" dirty="0">
              <a:latin typeface="Avenir Next Regular" panose="020B0503020202020204" pitchFamily="34" charset="0"/>
            </a:endParaRPr>
          </a:p>
          <a:p>
            <a:pPr eaLnBrk="1" hangingPunct="1"/>
            <a:r>
              <a:rPr lang="da-DK" altLang="da-DK" sz="1200" dirty="0" err="1">
                <a:solidFill>
                  <a:srgbClr val="000000"/>
                </a:solidFill>
                <a:latin typeface="Avenir Next Regular" panose="020B0503020202020204" pitchFamily="34" charset="0"/>
              </a:rPr>
              <a:t>Quellen</a:t>
            </a:r>
            <a:r>
              <a:rPr lang="da-DK" altLang="da-DK" sz="1200" dirty="0">
                <a:solidFill>
                  <a:srgbClr val="000000"/>
                </a:solidFill>
                <a:latin typeface="Avenir Next Regular" panose="020B0503020202020204" pitchFamily="34" charset="0"/>
              </a:rPr>
              <a:t>:</a:t>
            </a:r>
          </a:p>
          <a:p>
            <a:pPr eaLnBrk="1" hangingPunct="1"/>
            <a:r>
              <a:rPr lang="da-DK" altLang="da-DK" sz="1200" dirty="0" err="1">
                <a:solidFill>
                  <a:srgbClr val="000000"/>
                </a:solidFill>
                <a:latin typeface="Avenir Next Regular" panose="020B0503020202020204" pitchFamily="34" charset="0"/>
              </a:rPr>
              <a:t>Unterschrift</a:t>
            </a:r>
            <a:r>
              <a:rPr lang="da-DK" altLang="da-DK" sz="1200" dirty="0">
                <a:solidFill>
                  <a:srgbClr val="000000"/>
                </a:solidFill>
                <a:latin typeface="Avenir Next Regular" panose="020B0503020202020204" pitchFamily="34" charset="0"/>
              </a:rPr>
              <a:t> </a:t>
            </a:r>
            <a:r>
              <a:rPr lang="da-DK" altLang="da-DK" sz="1200" dirty="0" err="1">
                <a:solidFill>
                  <a:srgbClr val="000000"/>
                </a:solidFill>
                <a:latin typeface="Avenir Next Regular" panose="020B0503020202020204" pitchFamily="34" charset="0"/>
              </a:rPr>
              <a:t>Schüler</a:t>
            </a:r>
            <a:r>
              <a:rPr lang="da-DK" altLang="da-DK" sz="1200" dirty="0">
                <a:solidFill>
                  <a:srgbClr val="000000"/>
                </a:solidFill>
                <a:latin typeface="Avenir Next Regular" panose="020B0503020202020204" pitchFamily="34" charset="0"/>
              </a:rPr>
              <a:t>:				</a:t>
            </a:r>
            <a:r>
              <a:rPr lang="da-DK" altLang="da-DK" sz="1200" dirty="0" err="1">
                <a:solidFill>
                  <a:srgbClr val="000000"/>
                </a:solidFill>
                <a:latin typeface="Avenir Next Regular" panose="020B0503020202020204" pitchFamily="34" charset="0"/>
              </a:rPr>
              <a:t>Unterschrift</a:t>
            </a:r>
            <a:r>
              <a:rPr lang="da-DK" altLang="da-DK" sz="1200" dirty="0">
                <a:solidFill>
                  <a:srgbClr val="000000"/>
                </a:solidFill>
                <a:latin typeface="Avenir Next Regular" panose="020B0503020202020204" pitchFamily="34" charset="0"/>
              </a:rPr>
              <a:t> </a:t>
            </a:r>
            <a:r>
              <a:rPr lang="da-DK" altLang="da-DK" sz="1200" dirty="0" err="1">
                <a:solidFill>
                  <a:srgbClr val="000000"/>
                </a:solidFill>
                <a:latin typeface="Avenir Next Regular" panose="020B0503020202020204" pitchFamily="34" charset="0"/>
              </a:rPr>
              <a:t>Lehrer</a:t>
            </a:r>
            <a:r>
              <a:rPr lang="da-DK" altLang="da-DK" sz="1200" dirty="0">
                <a:solidFill>
                  <a:srgbClr val="000000"/>
                </a:solidFill>
                <a:latin typeface="Avenir Next Regular" panose="020B0503020202020204" pitchFamily="34" charset="0"/>
              </a:rPr>
              <a:t>:</a:t>
            </a:r>
            <a:endParaRPr lang="da-DK" altLang="da-DK" sz="1400" dirty="0">
              <a:solidFill>
                <a:srgbClr val="000000"/>
              </a:solidFill>
              <a:latin typeface="Avenir Next Regular" panose="020B0503020202020204" pitchFamily="34" charset="0"/>
            </a:endParaRPr>
          </a:p>
          <a:p>
            <a:pPr eaLnBrk="1" hangingPunct="1"/>
            <a:endParaRPr lang="de-DE" altLang="da-DK" sz="1200" i="1" dirty="0"/>
          </a:p>
          <a:p>
            <a:pPr eaLnBrk="1" hangingPunct="1"/>
            <a:endParaRPr lang="da-DK" altLang="da-DK" sz="1200" dirty="0"/>
          </a:p>
        </p:txBody>
      </p:sp>
      <p:pic>
        <p:nvPicPr>
          <p:cNvPr id="30722" name="Billede 2" descr="Tyskbanken logo uden cirkel.png">
            <a:extLst>
              <a:ext uri="{FF2B5EF4-FFF2-40B4-BE49-F238E27FC236}">
                <a16:creationId xmlns:a16="http://schemas.microsoft.com/office/drawing/2014/main" id="{6CA50DB8-F381-DD16-7D6B-C8973F8F4C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el 1">
            <a:extLst>
              <a:ext uri="{FF2B5EF4-FFF2-40B4-BE49-F238E27FC236}">
                <a16:creationId xmlns:a16="http://schemas.microsoft.com/office/drawing/2014/main" id="{E1BA3A08-5A1A-AC94-390F-07C3A02150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Selve præsentationen</a:t>
            </a:r>
          </a:p>
        </p:txBody>
      </p:sp>
      <p:sp>
        <p:nvSpPr>
          <p:cNvPr id="31746" name="Pladsholder til indhold 2">
            <a:extLst>
              <a:ext uri="{FF2B5EF4-FFF2-40B4-BE49-F238E27FC236}">
                <a16:creationId xmlns:a16="http://schemas.microsoft.com/office/drawing/2014/main" id="{A1A6F1E6-9991-FED4-57DB-FE8BA797F08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950" y="1196975"/>
            <a:ext cx="8712200" cy="4929188"/>
          </a:xfrm>
        </p:spPr>
        <p:txBody>
          <a:bodyPr/>
          <a:lstStyle/>
          <a:p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Når du har afleveret dispositionen, må du gerne lave et </a:t>
            </a:r>
            <a:r>
              <a:rPr lang="da-DK" altLang="da-DK" sz="28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powerpoint</a:t>
            </a: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, som kan understøtte din præsentation med fx billeder</a:t>
            </a:r>
          </a:p>
          <a:p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r>
              <a:rPr lang="da-DK" altLang="da-DK" sz="2800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KUN</a:t>
            </a: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ord fra dispositionen og ikke-levende billeder må indgå i den valgte præsentationsform. Du må IKKE have flere stikord til rådighed, hverken på dispositionen eller på den eventuelle præsentation, end dem, der står på den underskrevne disposition</a:t>
            </a:r>
            <a:r>
              <a:rPr lang="da-DK" altLang="da-DK" sz="2800" dirty="0">
                <a:ea typeface="ＭＳ Ｐゴシック" panose="020B0600070205080204" pitchFamily="34" charset="-128"/>
              </a:rPr>
              <a:t>. </a:t>
            </a:r>
          </a:p>
          <a:p>
            <a:endParaRPr lang="da-DK" altLang="da-DK" sz="28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el 1">
            <a:extLst>
              <a:ext uri="{FF2B5EF4-FFF2-40B4-BE49-F238E27FC236}">
                <a16:creationId xmlns:a16="http://schemas.microsoft.com/office/drawing/2014/main" id="{77373F34-307F-A978-A6A4-27B3C6005F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8788" y="333375"/>
            <a:ext cx="8229600" cy="1143000"/>
          </a:xfrm>
        </p:spPr>
        <p:txBody>
          <a:bodyPr/>
          <a:lstStyle/>
          <a:p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1. del: Præsentationen</a:t>
            </a:r>
          </a:p>
        </p:txBody>
      </p:sp>
      <p:sp>
        <p:nvSpPr>
          <p:cNvPr id="32770" name="Pladsholder til indhold 2">
            <a:extLst>
              <a:ext uri="{FF2B5EF4-FFF2-40B4-BE49-F238E27FC236}">
                <a16:creationId xmlns:a16="http://schemas.microsoft.com/office/drawing/2014/main" id="{91EE077C-60B5-835E-7439-C6245E43BF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Udgangspunkt i dispositionen og de to valgte kilder. Varighed: 7 minutter</a:t>
            </a:r>
          </a:p>
          <a:p>
            <a:pPr marL="0" indent="0">
              <a:buFontTx/>
              <a:buNone/>
            </a:pPr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/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Du skal præsentere dit underemne ud fra bl.a. de valgte kilder. Der skal være en tydelig anvendelse af kilderne</a:t>
            </a:r>
          </a:p>
          <a:p>
            <a:pPr marL="0" indent="0"/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Husk at du skal inddrage kultur- og samfundsforhold i tysktalende lande</a:t>
            </a:r>
          </a:p>
          <a:p>
            <a:pPr marL="0" indent="0"/>
            <a:endParaRPr lang="da-DK" altLang="da-DK" dirty="0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32771" name="Billede 4" descr="Tyskbanken logo uden cirkel.png">
            <a:extLst>
              <a:ext uri="{FF2B5EF4-FFF2-40B4-BE49-F238E27FC236}">
                <a16:creationId xmlns:a16="http://schemas.microsoft.com/office/drawing/2014/main" id="{1788CD3E-603D-66F8-91CC-90D97B2C58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>
            <a:extLst>
              <a:ext uri="{FF2B5EF4-FFF2-40B4-BE49-F238E27FC236}">
                <a16:creationId xmlns:a16="http://schemas.microsoft.com/office/drawing/2014/main" id="{B5EFB65F-8771-E466-77A1-9951660C17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32775" cy="114617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2. del: samtalen </a:t>
            </a:r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2EAFD3B3-2C6E-5A93-90ED-3361581DD9D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388" y="1196975"/>
            <a:ext cx="8496300" cy="5067300"/>
          </a:xfrm>
        </p:spPr>
        <p:txBody>
          <a:bodyPr/>
          <a:lstStyle/>
          <a:p>
            <a:pPr marL="338138" indent="-338138" eaLnBrk="1" hangingPunct="1">
              <a:lnSpc>
                <a:spcPct val="80000"/>
              </a:lnSpc>
              <a:spcBef>
                <a:spcPts val="500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0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Samtale, primært mellem dig og læreren på baggrund af din præsentation. Varighed: ca. 7 minutter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500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0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500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0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skal kunne perspektivere dit eget emne til det overordnede tema samt vise viden om hele temaet. 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500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0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500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0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Samtalen skal også fokusere på de</a:t>
            </a:r>
            <a:r>
              <a:rPr lang="da-DK" altLang="da-DK" sz="2000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da-DK" sz="20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kultur- og samfundsforhold, som temaet indeholder og de perspektiver, der kan inddrages i forbindelse hermed.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500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0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500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0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Det vil være en god idé at have styr på alle tekstopgivelserne til det overordnede tema, så du har meget at tale om.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500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0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500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0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må gerne inddrage viden og personlige erfaringer om kultur- og samfundsforhold.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500"/>
              </a:spcBef>
              <a:buClr>
                <a:srgbClr val="006666"/>
              </a:buClr>
              <a:buSzPct val="70000"/>
              <a:buFont typeface="Wingdings" pitchFamily="2" charset="2"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000" dirty="0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33795" name="Billede 3" descr="Tyskbanken logo uden cirkel.png">
            <a:extLst>
              <a:ext uri="{FF2B5EF4-FFF2-40B4-BE49-F238E27FC236}">
                <a16:creationId xmlns:a16="http://schemas.microsoft.com/office/drawing/2014/main" id="{9835BA14-7DA3-AF1A-0002-0794F3A179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5373688"/>
            <a:ext cx="1331912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>
            <a:extLst>
              <a:ext uri="{FF2B5EF4-FFF2-40B4-BE49-F238E27FC236}">
                <a16:creationId xmlns:a16="http://schemas.microsoft.com/office/drawing/2014/main" id="{2D182764-CBA2-F34C-2945-FF15539B43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0013" y="300038"/>
            <a:ext cx="7315200" cy="114935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Arbejdsgangen</a:t>
            </a:r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9F7D0561-6A6C-1836-1C2A-8FCD8ED9E62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1341438"/>
            <a:ext cx="8523288" cy="61928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Tidligst ti skoledage før den skriftlige prøve trækker du lod blandt de opgivne temaer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definerer et emne indenfor det lodtrukne tema. Dette godkendes af læreren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udvælger kilder og fordyber dig i dit selvvalgte emne. Læreren er vejleder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udformer og afleverer en disposition for din præsentation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og din lærer underskriver dispositionen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Dispositionen afleveres, så den kan være censor i hænde senest 14 kalenderdage, før prøven afholdes.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Den mundtlige prøve afholdes, og karakter gives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None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endParaRPr lang="da-DK" altLang="da-DK" sz="24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35843" name="Billede 3" descr="Tyskbanken logo uden cirkel.png">
            <a:extLst>
              <a:ext uri="{FF2B5EF4-FFF2-40B4-BE49-F238E27FC236}">
                <a16:creationId xmlns:a16="http://schemas.microsoft.com/office/drawing/2014/main" id="{DCEA6554-2C2F-9A4F-97A6-A61A7DCAF0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2588" y="5589588"/>
            <a:ext cx="1114425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>
            <a:extLst>
              <a:ext uri="{FF2B5EF4-FFF2-40B4-BE49-F238E27FC236}">
                <a16:creationId xmlns:a16="http://schemas.microsoft.com/office/drawing/2014/main" id="{33BB6E90-6E42-FFFD-1A96-2ABDA236CF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6787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Arbejdsgangen</a:t>
            </a:r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ECCE8DC2-4835-5A50-BF04-B8336A5E5EE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7532687" cy="40211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a-DK" altLang="da-DK" sz="30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har timer i undervisningen til at vælge underemne, vælge tekster og lave selve dispositionen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a-DK" altLang="da-DK" sz="30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a-DK" altLang="da-DK" sz="30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Til de forskellige punkter i dispositionen kan du skrive </a:t>
            </a:r>
            <a:r>
              <a:rPr lang="da-DK" altLang="da-DK" sz="3000" i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små hjælpetekster</a:t>
            </a:r>
            <a:r>
              <a:rPr lang="da-DK" altLang="da-DK" sz="30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til brug under forberedelsen frem til prøven. Disse må ikke medbringes til selve prøven. </a:t>
            </a:r>
          </a:p>
        </p:txBody>
      </p:sp>
      <p:pic>
        <p:nvPicPr>
          <p:cNvPr id="37891" name="Billede 5" descr="Tyskbanken logo uden cirkel.png">
            <a:extLst>
              <a:ext uri="{FF2B5EF4-FFF2-40B4-BE49-F238E27FC236}">
                <a16:creationId xmlns:a16="http://schemas.microsoft.com/office/drawing/2014/main" id="{5223BC18-1518-B2F4-5865-DD536FDC62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Billede 2" descr="Skærmbillede 2015-03-11 kl. 13.00.34.png">
            <a:extLst>
              <a:ext uri="{FF2B5EF4-FFF2-40B4-BE49-F238E27FC236}">
                <a16:creationId xmlns:a16="http://schemas.microsoft.com/office/drawing/2014/main" id="{8A947C09-5D53-4C06-6B7D-FD50538B63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4292600"/>
            <a:ext cx="1547813" cy="152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8" name="Rectangle 170">
            <a:extLst>
              <a:ext uri="{FF2B5EF4-FFF2-40B4-BE49-F238E27FC236}">
                <a16:creationId xmlns:a16="http://schemas.microsoft.com/office/drawing/2014/main" id="{FAA9E2E3-5AE5-35A2-E5E6-A30C28A3E3A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19250" y="1628775"/>
            <a:ext cx="5656263" cy="1470025"/>
          </a:xfrm>
        </p:spPr>
        <p:txBody>
          <a:bodyPr/>
          <a:lstStyle/>
          <a:p>
            <a:pPr eaLnBrk="1" hangingPunct="1"/>
            <a:r>
              <a:rPr lang="es-ES" altLang="da-DK" sz="3600" b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Held &amp; lykke</a:t>
            </a:r>
            <a:br>
              <a:rPr lang="es-ES" altLang="da-DK" sz="3600" b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</a:br>
            <a:r>
              <a:rPr lang="es-ES" altLang="da-DK" sz="3600" b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Hals &amp; Beinbruch</a:t>
            </a:r>
          </a:p>
        </p:txBody>
      </p:sp>
      <p:sp>
        <p:nvSpPr>
          <p:cNvPr id="39939" name="Rectangle 170">
            <a:extLst>
              <a:ext uri="{FF2B5EF4-FFF2-40B4-BE49-F238E27FC236}">
                <a16:creationId xmlns:a16="http://schemas.microsoft.com/office/drawing/2014/main" id="{94E98C35-1E07-AF82-2986-F3602A857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3429000"/>
            <a:ext cx="48641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s-ES" altLang="da-DK" sz="2400" b="1">
                <a:latin typeface="Avenir Next Regular" panose="020B0503020202020204" pitchFamily="34" charset="0"/>
              </a:rPr>
              <a:t>FP10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>
            <a:extLst>
              <a:ext uri="{FF2B5EF4-FFF2-40B4-BE49-F238E27FC236}">
                <a16:creationId xmlns:a16="http://schemas.microsoft.com/office/drawing/2014/main" id="{A1634D77-0CBA-4EE4-3195-1D5A12A60D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6787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 sz="36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Den mundtlige prøve i FP10 tysk</a:t>
            </a: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412CE2C9-F4AC-A3B4-ABB1-E1274E55422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7316787" cy="4056063"/>
          </a:xfrm>
        </p:spPr>
        <p:txBody>
          <a:bodyPr/>
          <a:lstStyle/>
          <a:p>
            <a:pPr marL="338138" indent="-338138" eaLnBrk="1" hangingPunct="1">
              <a:lnSpc>
                <a:spcPct val="8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7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Prøven er todelt og varer 20 minutter inklusive karaktergivning</a:t>
            </a:r>
          </a:p>
          <a:p>
            <a:pPr marL="338138" indent="-338138" eaLnBrk="1" hangingPunct="1">
              <a:lnSpc>
                <a:spcPct val="8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7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Der er ingen forberedelsestid. Dispositionen har du lavet i forvejen</a:t>
            </a:r>
          </a:p>
          <a:p>
            <a:pPr marL="338138" indent="-338138" eaLnBrk="1" hangingPunct="1">
              <a:lnSpc>
                <a:spcPct val="8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7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1. del: Præsentation af et selvvalgt emne ud fra det lodtrukne tema. (cirka syv minutter)</a:t>
            </a:r>
          </a:p>
          <a:p>
            <a:pPr marL="338138" indent="-338138" eaLnBrk="1" hangingPunct="1">
              <a:lnSpc>
                <a:spcPct val="8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7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2. del: Samtale om det lodtrukne tema med udgangspunkt i din præsentation (cirka syv minutter) </a:t>
            </a:r>
          </a:p>
        </p:txBody>
      </p:sp>
      <p:pic>
        <p:nvPicPr>
          <p:cNvPr id="16387" name="Billede 4" descr="Tyskbanken logo uden cirkel.png">
            <a:extLst>
              <a:ext uri="{FF2B5EF4-FFF2-40B4-BE49-F238E27FC236}">
                <a16:creationId xmlns:a16="http://schemas.microsoft.com/office/drawing/2014/main" id="{EC76E179-DE09-9872-BBEB-DD2C62AB9F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>
            <a:extLst>
              <a:ext uri="{FF2B5EF4-FFF2-40B4-BE49-F238E27FC236}">
                <a16:creationId xmlns:a16="http://schemas.microsoft.com/office/drawing/2014/main" id="{10418DD4-57DF-8CE4-CF7F-7E13AB0641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6787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Lodtrækning af tema</a:t>
            </a:r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4636D03A-62C6-E3F8-02F5-DA98988D1C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188" y="1827213"/>
            <a:ext cx="8075612" cy="4021137"/>
          </a:xfrm>
        </p:spPr>
        <p:txBody>
          <a:bodyPr/>
          <a:lstStyle/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trækker lod blandt de temaer, vi har arbejdet med i løbet af året. 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Lodtrækningen sker tidligst 10 skoledage inden de skriftlige prøver 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b="1" dirty="0" err="1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Mein</a:t>
            </a:r>
            <a:r>
              <a:rPr lang="da-DK" altLang="da-DK" sz="2500" b="1" dirty="0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Leben – </a:t>
            </a:r>
            <a:r>
              <a:rPr lang="da-DK" altLang="da-DK" sz="2500" b="1" dirty="0" err="1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Meine</a:t>
            </a:r>
            <a:r>
              <a:rPr lang="da-DK" altLang="da-DK" sz="2500" b="1" dirty="0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Wahl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b="1" dirty="0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Berlin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b="1" dirty="0" err="1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Österreich</a:t>
            </a:r>
            <a:endParaRPr lang="da-DK" altLang="da-DK" sz="2500" b="1" dirty="0">
              <a:solidFill>
                <a:srgbClr val="11804A"/>
              </a:solidFill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b="1" dirty="0" err="1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Schule</a:t>
            </a:r>
            <a:r>
              <a:rPr lang="da-DK" altLang="da-DK" sz="2500" b="1" dirty="0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und </a:t>
            </a:r>
            <a:r>
              <a:rPr lang="da-DK" altLang="da-DK" sz="2500" b="1" dirty="0" err="1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Zukunftspläne</a:t>
            </a:r>
            <a:endParaRPr lang="da-DK" altLang="da-DK" sz="2500" b="1" dirty="0">
              <a:solidFill>
                <a:srgbClr val="11804A"/>
              </a:solidFill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500" dirty="0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18435" name="Billede 3" descr="Tyskbanken logo uden cirkel.png">
            <a:extLst>
              <a:ext uri="{FF2B5EF4-FFF2-40B4-BE49-F238E27FC236}">
                <a16:creationId xmlns:a16="http://schemas.microsoft.com/office/drawing/2014/main" id="{1299CA40-432C-7187-2B8C-8F258BD6B1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el 1">
            <a:extLst>
              <a:ext uri="{FF2B5EF4-FFF2-40B4-BE49-F238E27FC236}">
                <a16:creationId xmlns:a16="http://schemas.microsoft.com/office/drawing/2014/main" id="{072A2FD6-3685-B9BA-7023-89AF7D7A74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sz="3600">
                <a:latin typeface="Avenir Next" panose="020B0503020202020204" pitchFamily="34" charset="0"/>
                <a:ea typeface="ＭＳ Ｐゴシック" panose="020B0600070205080204" pitchFamily="34" charset="-128"/>
              </a:rPr>
              <a:t>Mulighed for gruppeforberedelse</a:t>
            </a:r>
          </a:p>
        </p:txBody>
      </p:sp>
      <p:sp>
        <p:nvSpPr>
          <p:cNvPr id="40962" name="Pladsholder til indhold 2">
            <a:extLst>
              <a:ext uri="{FF2B5EF4-FFF2-40B4-BE49-F238E27FC236}">
                <a16:creationId xmlns:a16="http://schemas.microsoft.com/office/drawing/2014/main" id="{DF4D7756-E5C0-8C69-1828-F6AE44A60C7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Du har mulighed for at forberede dig i en gruppe på 2-3 elever</a:t>
            </a:r>
          </a:p>
          <a:p>
            <a:r>
              <a:rPr lang="da-DK" altLang="da-DK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I trækker lod sammen, men afleverer hver jeres disposition og går til hver jeres prøve</a:t>
            </a:r>
          </a:p>
          <a:p>
            <a:r>
              <a:rPr lang="da-DK" altLang="da-DK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Dispositionerne behøver ikke at være ens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>
            <a:extLst>
              <a:ext uri="{FF2B5EF4-FFF2-40B4-BE49-F238E27FC236}">
                <a16:creationId xmlns:a16="http://schemas.microsoft.com/office/drawing/2014/main" id="{3079C440-CB2E-33A0-EB5D-A179819B57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0013" y="296863"/>
            <a:ext cx="7316787" cy="11525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Valg af underemne</a:t>
            </a: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C137E9B0-9B77-55ED-FA0F-2020339431A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4213" y="1673225"/>
            <a:ext cx="7696200" cy="53879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Når du har trukket lod blandt temaerne, skal du selv vælge et emne under dette tema. Emnet skal give dig mulighed for at anvende viden om kultur- og samfundsforhold i tysktalende lande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 dirty="0" err="1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Mein</a:t>
            </a:r>
            <a:r>
              <a:rPr lang="da-DK" altLang="da-DK" sz="2200" b="1" dirty="0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Leben – </a:t>
            </a:r>
            <a:r>
              <a:rPr lang="da-DK" altLang="da-DK" sz="2200" b="1" dirty="0" err="1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Meine</a:t>
            </a:r>
            <a:r>
              <a:rPr lang="da-DK" altLang="da-DK" sz="2200" b="1" dirty="0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Wahl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 dirty="0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	</a:t>
            </a:r>
            <a:r>
              <a:rPr lang="da-DK" altLang="da-DK" sz="2200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Luisa </a:t>
            </a:r>
            <a:r>
              <a:rPr lang="da-DK" altLang="da-DK" sz="2200" b="1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Neubauer</a:t>
            </a:r>
            <a:r>
              <a:rPr lang="da-DK" altLang="da-DK" sz="2200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– </a:t>
            </a:r>
            <a:r>
              <a:rPr lang="da-DK" altLang="da-DK" sz="2200" b="1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eine</a:t>
            </a:r>
            <a:r>
              <a:rPr lang="da-DK" altLang="da-DK" sz="2200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da-DK" sz="2200" b="1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Klimaaktivistin</a:t>
            </a:r>
            <a:endParaRPr lang="da-DK" altLang="da-DK" sz="2200" b="1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 dirty="0" err="1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Schule</a:t>
            </a:r>
            <a:r>
              <a:rPr lang="da-DK" altLang="da-DK" sz="2200" b="1" dirty="0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und </a:t>
            </a:r>
            <a:r>
              <a:rPr lang="da-DK" altLang="da-DK" sz="2200" b="1" dirty="0" err="1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Zukunftspläne</a:t>
            </a:r>
            <a:r>
              <a:rPr lang="da-DK" altLang="da-DK" sz="2200" b="1" dirty="0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: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	Das </a:t>
            </a:r>
            <a:r>
              <a:rPr lang="da-DK" altLang="da-DK" sz="2200" b="1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Schulsystem</a:t>
            </a:r>
            <a:r>
              <a:rPr lang="da-DK" altLang="da-DK" sz="2200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in Deutschland und </a:t>
            </a:r>
            <a:r>
              <a:rPr lang="da-DK" altLang="da-DK" sz="2200" b="1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Dänemark</a:t>
            </a:r>
            <a:endParaRPr lang="da-DK" altLang="da-DK" sz="2200" b="1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 dirty="0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Berlin: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 dirty="0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	</a:t>
            </a:r>
            <a:r>
              <a:rPr lang="da-DK" altLang="da-DK" sz="2200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Der Fall der </a:t>
            </a:r>
            <a:r>
              <a:rPr lang="da-DK" altLang="da-DK" sz="2200" b="1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Mauer</a:t>
            </a:r>
            <a:endParaRPr lang="da-DK" altLang="da-DK" sz="2200" b="1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 dirty="0" err="1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Österreich</a:t>
            </a:r>
            <a:r>
              <a:rPr lang="da-DK" altLang="da-DK" sz="2200" b="1" dirty="0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	Sport in </a:t>
            </a:r>
            <a:r>
              <a:rPr lang="da-DK" altLang="da-DK" sz="2200" b="1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Österreich</a:t>
            </a:r>
            <a:endParaRPr lang="da-DK" altLang="da-DK" sz="2200" b="1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dirty="0">
                <a:latin typeface="Arial Narrow" panose="020B0604020202020204" pitchFamily="34" charset="0"/>
                <a:ea typeface="ＭＳ Ｐゴシック" panose="020B0600070205080204" pitchFamily="34" charset="-128"/>
              </a:rPr>
              <a:t>		</a:t>
            </a:r>
            <a:r>
              <a:rPr lang="da-DK" altLang="da-DK" sz="2200" b="1" dirty="0">
                <a:latin typeface="Arial Narrow" panose="020B0604020202020204" pitchFamily="34" charset="0"/>
                <a:ea typeface="ＭＳ Ｐゴシック" panose="020B0600070205080204" pitchFamily="34" charset="-128"/>
              </a:rPr>
              <a:t>	</a:t>
            </a:r>
            <a:r>
              <a:rPr lang="da-DK" altLang="da-DK" sz="2200" dirty="0">
                <a:latin typeface="Arial Narrow" panose="020B0604020202020204" pitchFamily="34" charset="0"/>
                <a:ea typeface="ＭＳ Ｐゴシック" panose="020B0600070205080204" pitchFamily="34" charset="-128"/>
              </a:rPr>
              <a:t>	</a:t>
            </a:r>
            <a:endParaRPr lang="da-DK" altLang="da-DK" sz="2200" b="1" dirty="0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dirty="0">
                <a:latin typeface="Arial Narrow" panose="020B0604020202020204" pitchFamily="34" charset="0"/>
                <a:ea typeface="ＭＳ Ｐゴシック" panose="020B0600070205080204" pitchFamily="34" charset="-128"/>
              </a:rPr>
              <a:t>	</a:t>
            </a:r>
            <a:endParaRPr lang="da-DK" altLang="da-DK" sz="2200" b="1" dirty="0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200" b="1" dirty="0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80000"/>
              </a:lnSpc>
              <a:buFont typeface="Arial Narrow" panose="020B0604020202020204" pitchFamily="34" charset="0"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200" b="1" dirty="0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0483" name="Billede 4" descr="Tyskbanken logo uden cirkel.png">
            <a:extLst>
              <a:ext uri="{FF2B5EF4-FFF2-40B4-BE49-F238E27FC236}">
                <a16:creationId xmlns:a16="http://schemas.microsoft.com/office/drawing/2014/main" id="{0ED836B5-ACFD-6E6F-F837-1831FF0CD8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>
            <a:extLst>
              <a:ext uri="{FF2B5EF4-FFF2-40B4-BE49-F238E27FC236}">
                <a16:creationId xmlns:a16="http://schemas.microsoft.com/office/drawing/2014/main" id="{0FBDFE69-B9CC-3342-1A17-04B5F0E04A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300038"/>
            <a:ext cx="8216900" cy="114935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 sz="32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Kilder til underemnet</a:t>
            </a:r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D5C47BD3-F5CF-3F36-7D2D-3AFD99CE7C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1196975"/>
            <a:ext cx="8361363" cy="5360988"/>
          </a:xfrm>
        </p:spPr>
        <p:txBody>
          <a:bodyPr/>
          <a:lstStyle/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Dispositionen til det valgte underemne skal udarbejdes på baggrund af kilder, som du finder i samarbejde med din lærer</a:t>
            </a:r>
          </a:p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endParaRPr lang="da-DK" altLang="da-DK" sz="24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Kilderne må gerne være fra tekstopgivelserne, men må også gerne være nye</a:t>
            </a:r>
          </a:p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endParaRPr lang="da-DK" altLang="da-DK" sz="24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skal vælge mindst to kilder. Kilderne skal være på tysk.</a:t>
            </a:r>
          </a:p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endParaRPr lang="da-DK" altLang="da-DK" sz="24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En kilde kan være en artikel, en video, en sang, et interview, en novelle osv.  </a:t>
            </a:r>
          </a:p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endParaRPr lang="da-DK" altLang="da-DK" sz="24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endParaRPr lang="da-DK" altLang="da-DK" sz="2400" dirty="0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endParaRPr lang="da-DK" altLang="da-DK" sz="2400" dirty="0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2531" name="Billede 4" descr="Tyskbanken logo uden cirkel.png">
            <a:extLst>
              <a:ext uri="{FF2B5EF4-FFF2-40B4-BE49-F238E27FC236}">
                <a16:creationId xmlns:a16="http://schemas.microsoft.com/office/drawing/2014/main" id="{CA508D1D-D3B5-6390-E4EA-400BD364BD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el 1">
            <a:extLst>
              <a:ext uri="{FF2B5EF4-FFF2-40B4-BE49-F238E27FC236}">
                <a16:creationId xmlns:a16="http://schemas.microsoft.com/office/drawing/2014/main" id="{B5AF34B8-68CF-5739-473F-9386186EF9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Dispositionen</a:t>
            </a:r>
          </a:p>
        </p:txBody>
      </p:sp>
      <p:sp>
        <p:nvSpPr>
          <p:cNvPr id="24578" name="Pladsholder til indhold 2">
            <a:extLst>
              <a:ext uri="{FF2B5EF4-FFF2-40B4-BE49-F238E27FC236}">
                <a16:creationId xmlns:a16="http://schemas.microsoft.com/office/drawing/2014/main" id="{0CF4EAFF-FEF3-8475-6579-C6A72C0090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Er på tysk</a:t>
            </a:r>
          </a:p>
          <a:p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Er i stikordsform (undtagen overskrifterne), men må gerne indeholde </a:t>
            </a:r>
            <a:r>
              <a:rPr lang="da-DK" altLang="da-DK" sz="28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chunks</a:t>
            </a:r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Må gerne indeholde billeder. </a:t>
            </a:r>
          </a:p>
          <a:p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Hvis der er tekst på billedet, skal teksten være på tysk</a:t>
            </a:r>
          </a:p>
          <a:p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kan vælge at lave din disposition som et PPT. Dette kan printes og afleveres som din disposition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>
            <a:extLst>
              <a:ext uri="{FF2B5EF4-FFF2-40B4-BE49-F238E27FC236}">
                <a16:creationId xmlns:a16="http://schemas.microsoft.com/office/drawing/2014/main" id="{2234E687-E2D6-AC40-9C73-7ECBA98F63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39888" y="465138"/>
            <a:ext cx="6838950" cy="642937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da-DK" altLang="da-DK" sz="40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Dispositionen</a:t>
            </a:r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9AE58667-E658-15B8-D026-C1798E4CD8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60579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ts val="5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Skal indeholde:</a:t>
            </a:r>
          </a:p>
          <a:p>
            <a:pPr marL="0" indent="0" eaLnBrk="1" hangingPunct="1">
              <a:spcBef>
                <a:spcPts val="525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Elevens navn og klasse</a:t>
            </a:r>
          </a:p>
          <a:p>
            <a:pPr marL="0" indent="0" eaLnBrk="1" hangingPunct="1">
              <a:spcBef>
                <a:spcPts val="525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Titel på det overordnede tema, som det selvvalgte emne er valgt i forbindelse med</a:t>
            </a:r>
          </a:p>
          <a:p>
            <a:pPr marL="0" indent="0" eaLnBrk="1" hangingPunct="1">
              <a:spcBef>
                <a:spcPts val="525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Titel på det selvvalgte emne</a:t>
            </a:r>
          </a:p>
          <a:p>
            <a:pPr marL="0" indent="0" eaLnBrk="1" hangingPunct="1">
              <a:spcBef>
                <a:spcPts val="525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X antal underpunkter</a:t>
            </a:r>
          </a:p>
          <a:p>
            <a:pPr marL="0" indent="0" eaLnBrk="1" hangingPunct="1">
              <a:spcBef>
                <a:spcPts val="525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Kildefortegnelse over anvendte kilder til prøven.           (min. 2 kilder)</a:t>
            </a:r>
          </a:p>
          <a:p>
            <a:pPr marL="0" indent="0" eaLnBrk="1" hangingPunct="1">
              <a:spcBef>
                <a:spcPts val="525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Lærerens og elevens underskrift.</a:t>
            </a:r>
          </a:p>
        </p:txBody>
      </p:sp>
      <p:pic>
        <p:nvPicPr>
          <p:cNvPr id="25603" name="Billede 4" descr="Tyskbanken logo uden cirkel.png">
            <a:extLst>
              <a:ext uri="{FF2B5EF4-FFF2-40B4-BE49-F238E27FC236}">
                <a16:creationId xmlns:a16="http://schemas.microsoft.com/office/drawing/2014/main" id="{158CAA7F-7D47-20D7-D8F4-7660168EE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>
            <a:extLst>
              <a:ext uri="{FF2B5EF4-FFF2-40B4-BE49-F238E27FC236}">
                <a16:creationId xmlns:a16="http://schemas.microsoft.com/office/drawing/2014/main" id="{05889280-FCBA-96A2-6F0E-E73FE999F6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620713"/>
            <a:ext cx="7920037" cy="6871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CH" altLang="da-DK" sz="1600" b="1" dirty="0">
                <a:solidFill>
                  <a:srgbClr val="000000"/>
                </a:solidFill>
                <a:latin typeface="Avenir Next Regular" panose="020B0503020202020204" pitchFamily="34" charset="0"/>
              </a:rPr>
              <a:t>Name:	</a:t>
            </a:r>
          </a:p>
          <a:p>
            <a:pPr eaLnBrk="1" hangingPunct="1"/>
            <a:r>
              <a:rPr lang="de-CH" altLang="da-DK" sz="1600" b="1" dirty="0">
                <a:solidFill>
                  <a:srgbClr val="000000"/>
                </a:solidFill>
                <a:latin typeface="Avenir Next Regular" panose="020B0503020202020204" pitchFamily="34" charset="0"/>
              </a:rPr>
              <a:t>Klasse:</a:t>
            </a:r>
          </a:p>
          <a:p>
            <a:pPr>
              <a:spcBef>
                <a:spcPct val="20000"/>
              </a:spcBef>
            </a:pPr>
            <a:r>
              <a:rPr lang="de-CH" altLang="da-DK" sz="1600" b="1" dirty="0"/>
              <a:t>Unser Thema: </a:t>
            </a:r>
            <a:r>
              <a:rPr lang="de-CH" altLang="da-DK" sz="1600" dirty="0"/>
              <a:t>Sport, </a:t>
            </a:r>
            <a:r>
              <a:rPr lang="de-CH" altLang="da-DK" sz="1600" b="1" dirty="0"/>
              <a:t>Mein Thema: </a:t>
            </a:r>
            <a:r>
              <a:rPr lang="de-CH" altLang="da-DK" sz="1600" dirty="0"/>
              <a:t>Fuβball </a:t>
            </a:r>
          </a:p>
          <a:p>
            <a:pPr>
              <a:spcBef>
                <a:spcPct val="20000"/>
              </a:spcBef>
            </a:pPr>
            <a:r>
              <a:rPr lang="de-CH" altLang="da-DK" sz="1600" b="1" dirty="0"/>
              <a:t>1. Fuβball in Deutschland </a:t>
            </a:r>
            <a:endParaRPr lang="de-CH" altLang="da-DK" sz="1600" dirty="0"/>
          </a:p>
          <a:p>
            <a:pPr>
              <a:spcBef>
                <a:spcPct val="20000"/>
              </a:spcBef>
            </a:pPr>
            <a:r>
              <a:rPr lang="de-CH" altLang="da-DK" sz="1400" dirty="0"/>
              <a:t>- Entwicklung der letzten 50 Jahren </a:t>
            </a:r>
          </a:p>
          <a:p>
            <a:pPr>
              <a:spcBef>
                <a:spcPct val="20000"/>
              </a:spcBef>
            </a:pPr>
            <a:r>
              <a:rPr lang="de-CH" altLang="da-DK" sz="1400" dirty="0"/>
              <a:t>- Die Bundesliga </a:t>
            </a:r>
          </a:p>
          <a:p>
            <a:pPr>
              <a:spcBef>
                <a:spcPct val="20000"/>
              </a:spcBef>
            </a:pPr>
            <a:r>
              <a:rPr lang="de-CH" altLang="da-DK" sz="1400" dirty="0"/>
              <a:t>- Bedeutung </a:t>
            </a:r>
            <a:r>
              <a:rPr lang="de-CH" altLang="da-DK" sz="1400" dirty="0" err="1"/>
              <a:t>für</a:t>
            </a:r>
            <a:r>
              <a:rPr lang="de-CH" altLang="da-DK" sz="1400" dirty="0"/>
              <a:t> Deutschland </a:t>
            </a:r>
          </a:p>
          <a:p>
            <a:pPr>
              <a:spcBef>
                <a:spcPct val="20000"/>
              </a:spcBef>
            </a:pPr>
            <a:r>
              <a:rPr lang="de-CH" altLang="da-DK" sz="1600" b="1" dirty="0"/>
              <a:t>2. Meine Lieblingsmannschaft in der Bundesliga</a:t>
            </a:r>
          </a:p>
          <a:p>
            <a:pPr marL="285750" indent="-285750">
              <a:spcBef>
                <a:spcPct val="20000"/>
              </a:spcBef>
              <a:buFontTx/>
              <a:buChar char="-"/>
            </a:pPr>
            <a:r>
              <a:rPr lang="de-CH" altLang="da-DK" sz="1400" dirty="0"/>
              <a:t>FC Bayern München</a:t>
            </a:r>
          </a:p>
          <a:p>
            <a:pPr marL="285750" indent="-285750">
              <a:spcBef>
                <a:spcPct val="20000"/>
              </a:spcBef>
              <a:buFontTx/>
              <a:buChar char="-"/>
            </a:pPr>
            <a:r>
              <a:rPr lang="de-CH" altLang="da-DK" sz="1400" dirty="0"/>
              <a:t>Stadion</a:t>
            </a:r>
          </a:p>
          <a:p>
            <a:pPr marL="285750" indent="-285750">
              <a:spcBef>
                <a:spcPct val="20000"/>
              </a:spcBef>
              <a:buFontTx/>
              <a:buChar char="-"/>
            </a:pPr>
            <a:r>
              <a:rPr lang="de-CH" altLang="da-DK" sz="1400" dirty="0"/>
              <a:t>Manuel Neuer</a:t>
            </a:r>
          </a:p>
          <a:p>
            <a:pPr marL="285750" indent="-285750">
              <a:spcBef>
                <a:spcPct val="20000"/>
              </a:spcBef>
              <a:buFontTx/>
              <a:buChar char="-"/>
            </a:pPr>
            <a:r>
              <a:rPr lang="de-CH" altLang="da-DK" sz="1400" dirty="0"/>
              <a:t>Waren im Fanshop</a:t>
            </a:r>
          </a:p>
          <a:p>
            <a:pPr>
              <a:spcBef>
                <a:spcPct val="20000"/>
              </a:spcBef>
            </a:pPr>
            <a:r>
              <a:rPr lang="de-CH" altLang="da-DK" sz="1600" b="1" dirty="0"/>
              <a:t>3. Deutschlands Nationalmannschaft </a:t>
            </a:r>
            <a:endParaRPr lang="de-CH" altLang="da-DK" sz="1600" dirty="0"/>
          </a:p>
          <a:p>
            <a:pPr>
              <a:spcBef>
                <a:spcPct val="20000"/>
              </a:spcBef>
            </a:pPr>
            <a:r>
              <a:rPr lang="de-CH" altLang="da-DK" sz="1400" dirty="0"/>
              <a:t>- Die wichtigsten Spieler </a:t>
            </a:r>
          </a:p>
          <a:p>
            <a:pPr>
              <a:spcBef>
                <a:spcPct val="20000"/>
              </a:spcBef>
            </a:pPr>
            <a:r>
              <a:rPr lang="de-CH" altLang="da-DK" sz="1400" dirty="0"/>
              <a:t>- Ost- und Westdeutschland </a:t>
            </a:r>
          </a:p>
          <a:p>
            <a:pPr>
              <a:spcBef>
                <a:spcPct val="20000"/>
              </a:spcBef>
            </a:pPr>
            <a:r>
              <a:rPr lang="de-CH" altLang="da-DK" sz="1400" dirty="0"/>
              <a:t>- Weltmeister 2014 </a:t>
            </a:r>
          </a:p>
          <a:p>
            <a:pPr>
              <a:spcBef>
                <a:spcPct val="20000"/>
              </a:spcBef>
            </a:pPr>
            <a:r>
              <a:rPr lang="de-CH" altLang="da-DK" sz="1600" b="1" dirty="0"/>
              <a:t>4. Meine Meinung</a:t>
            </a:r>
            <a:endParaRPr lang="de-CH" altLang="da-DK" sz="1600" dirty="0"/>
          </a:p>
          <a:p>
            <a:pPr>
              <a:spcBef>
                <a:spcPct val="20000"/>
              </a:spcBef>
            </a:pPr>
            <a:r>
              <a:rPr lang="de-CH" altLang="da-DK" sz="1400" dirty="0"/>
              <a:t>- Die Bedeutung des Fussballspieles</a:t>
            </a:r>
          </a:p>
          <a:p>
            <a:pPr>
              <a:spcBef>
                <a:spcPct val="20000"/>
              </a:spcBef>
            </a:pPr>
            <a:r>
              <a:rPr lang="de-CH" altLang="da-DK" sz="1400" b="1" dirty="0"/>
              <a:t>Quellen</a:t>
            </a:r>
          </a:p>
          <a:p>
            <a:pPr>
              <a:spcBef>
                <a:spcPct val="20000"/>
              </a:spcBef>
            </a:pPr>
            <a:endParaRPr lang="de-CH" altLang="da-DK" sz="1400" b="1" dirty="0"/>
          </a:p>
          <a:p>
            <a:pPr eaLnBrk="1" hangingPunct="1"/>
            <a:r>
              <a:rPr lang="de-CH" altLang="da-DK" sz="1600" dirty="0">
                <a:solidFill>
                  <a:srgbClr val="000000"/>
                </a:solidFill>
                <a:latin typeface="Avenir Next Regular" panose="020B0503020202020204" pitchFamily="34" charset="0"/>
              </a:rPr>
              <a:t>Unterschrift Schüler:				Unterschrift Lehrer:</a:t>
            </a:r>
            <a:endParaRPr lang="de-CH" altLang="da-DK" dirty="0">
              <a:solidFill>
                <a:srgbClr val="000000"/>
              </a:solidFill>
              <a:latin typeface="Arial Narrow" panose="020B0604020202020204" pitchFamily="34" charset="0"/>
            </a:endParaRPr>
          </a:p>
          <a:p>
            <a:pPr eaLnBrk="1" hangingPunct="1"/>
            <a:endParaRPr lang="da-DK" altLang="da-DK" dirty="0">
              <a:solidFill>
                <a:srgbClr val="000000"/>
              </a:solidFill>
              <a:latin typeface="Arial Narrow" panose="020B0604020202020204" pitchFamily="34" charset="0"/>
            </a:endParaRPr>
          </a:p>
          <a:p>
            <a:pPr eaLnBrk="1" hangingPunct="1"/>
            <a:endParaRPr lang="da-DK" altLang="da-DK" sz="2000" dirty="0">
              <a:solidFill>
                <a:srgbClr val="000000"/>
              </a:solidFill>
              <a:latin typeface="Arial Narrow" panose="020B0604020202020204" pitchFamily="34" charset="0"/>
            </a:endParaRPr>
          </a:p>
          <a:p>
            <a:pPr eaLnBrk="1" hangingPunct="1"/>
            <a:endParaRPr lang="da-DK" altLang="da-DK" sz="2000" b="1" dirty="0">
              <a:solidFill>
                <a:srgbClr val="000000"/>
              </a:solidFill>
            </a:endParaRPr>
          </a:p>
          <a:p>
            <a:pPr eaLnBrk="1" hangingPunct="1"/>
            <a:r>
              <a:rPr lang="da-DK" altLang="da-DK" sz="2000" b="1" dirty="0">
                <a:solidFill>
                  <a:srgbClr val="000000"/>
                </a:solidFill>
              </a:rPr>
              <a:t>	</a:t>
            </a:r>
          </a:p>
        </p:txBody>
      </p:sp>
      <p:pic>
        <p:nvPicPr>
          <p:cNvPr id="27650" name="Billede 3" descr="Tyskbanken logo uden cirkel.png">
            <a:extLst>
              <a:ext uri="{FF2B5EF4-FFF2-40B4-BE49-F238E27FC236}">
                <a16:creationId xmlns:a16="http://schemas.microsoft.com/office/drawing/2014/main" id="{FABA498C-2128-14A1-7593-493BE3CEC3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EE988F148A1A04D9CE2D133AD007DCB" ma:contentTypeVersion="13" ma:contentTypeDescription="Opret et nyt dokument." ma:contentTypeScope="" ma:versionID="6e21e83507bbd211e50c29f72a37a294">
  <xsd:schema xmlns:xsd="http://www.w3.org/2001/XMLSchema" xmlns:xs="http://www.w3.org/2001/XMLSchema" xmlns:p="http://schemas.microsoft.com/office/2006/metadata/properties" xmlns:ns2="5ef4eec4-55a9-4cd5-873d-239835961613" xmlns:ns3="61e3f952-e1d8-47ab-b11a-0bc99d20b4fd" targetNamespace="http://schemas.microsoft.com/office/2006/metadata/properties" ma:root="true" ma:fieldsID="13f2e1d5cb5586cf88e0aac02c57629b" ns2:_="" ns3:_="">
    <xsd:import namespace="5ef4eec4-55a9-4cd5-873d-239835961613"/>
    <xsd:import namespace="61e3f952-e1d8-47ab-b11a-0bc99d20b4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f4eec4-55a9-4cd5-873d-2398359616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e3f952-e1d8-47ab-b11a-0bc99d20b4f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7E4752-D219-41D7-8644-1D5FEDA084A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299EE7C-CF6D-48E8-A88F-55EA72FFB6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f4eec4-55a9-4cd5-873d-239835961613"/>
    <ds:schemaRef ds:uri="61e3f952-e1d8-47ab-b11a-0bc99d20b4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27873</TotalTime>
  <Words>981</Words>
  <Application>Microsoft Macintosh PowerPoint</Application>
  <PresentationFormat>Skærmshow (4:3)</PresentationFormat>
  <Paragraphs>145</Paragraphs>
  <Slides>16</Slides>
  <Notes>9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16</vt:i4>
      </vt:variant>
    </vt:vector>
  </HeadingPairs>
  <TitlesOfParts>
    <vt:vector size="24" baseType="lpstr">
      <vt:lpstr>Arial</vt:lpstr>
      <vt:lpstr>Arial Narrow</vt:lpstr>
      <vt:lpstr>Avenir Next</vt:lpstr>
      <vt:lpstr>Avenir Next Regular</vt:lpstr>
      <vt:lpstr>Calibri</vt:lpstr>
      <vt:lpstr>Verdana</vt:lpstr>
      <vt:lpstr>Wingdings</vt:lpstr>
      <vt:lpstr>Diseño predeterminado</vt:lpstr>
      <vt:lpstr>PRØVEN I MUNDTLIG TYSK</vt:lpstr>
      <vt:lpstr>Den mundtlige prøve i FP10 tysk</vt:lpstr>
      <vt:lpstr>Lodtrækning af tema</vt:lpstr>
      <vt:lpstr>Mulighed for gruppeforberedelse</vt:lpstr>
      <vt:lpstr>Valg af underemne</vt:lpstr>
      <vt:lpstr>Kilder til underemnet</vt:lpstr>
      <vt:lpstr>Dispositionen</vt:lpstr>
      <vt:lpstr>Dispositionen</vt:lpstr>
      <vt:lpstr>PowerPoint-præsentation</vt:lpstr>
      <vt:lpstr>PowerPoint-præsentation</vt:lpstr>
      <vt:lpstr>Selve præsentationen</vt:lpstr>
      <vt:lpstr>1. del: Præsentationen</vt:lpstr>
      <vt:lpstr>2. del: samtalen </vt:lpstr>
      <vt:lpstr>Arbejdsgangen</vt:lpstr>
      <vt:lpstr>Arbejdsgangen</vt:lpstr>
      <vt:lpstr>Held &amp; lykke Hals &amp; Beinbruch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Tanja Kousgaard Glerup</cp:lastModifiedBy>
  <cp:revision>807</cp:revision>
  <dcterms:created xsi:type="dcterms:W3CDTF">2010-05-23T14:28:12Z</dcterms:created>
  <dcterms:modified xsi:type="dcterms:W3CDTF">2022-12-23T09:24:36Z</dcterms:modified>
</cp:coreProperties>
</file>