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3"/>
  </p:sldMasterIdLst>
  <p:notesMasterIdLst>
    <p:notesMasterId r:id="rId20"/>
  </p:notesMasterIdLst>
  <p:handoutMasterIdLst>
    <p:handoutMasterId r:id="rId21"/>
  </p:handoutMasterIdLst>
  <p:sldIdLst>
    <p:sldId id="256" r:id="rId4"/>
    <p:sldId id="261" r:id="rId5"/>
    <p:sldId id="288" r:id="rId6"/>
    <p:sldId id="276" r:id="rId7"/>
    <p:sldId id="263" r:id="rId8"/>
    <p:sldId id="264" r:id="rId9"/>
    <p:sldId id="273" r:id="rId10"/>
    <p:sldId id="279" r:id="rId11"/>
    <p:sldId id="285" r:id="rId12"/>
    <p:sldId id="281" r:id="rId13"/>
    <p:sldId id="283" r:id="rId14"/>
    <p:sldId id="277" r:id="rId15"/>
    <p:sldId id="278" r:id="rId16"/>
    <p:sldId id="270" r:id="rId17"/>
    <p:sldId id="271" r:id="rId18"/>
    <p:sldId id="275" r:id="rId1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6"/>
    <p:restoredTop sz="94588"/>
  </p:normalViewPr>
  <p:slideViewPr>
    <p:cSldViewPr>
      <p:cViewPr varScale="1">
        <p:scale>
          <a:sx n="107" d="100"/>
          <a:sy n="107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434F766-D08F-529A-C786-D0A9D28226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A9ED737-3F7F-2301-ED2E-C87ACEB8A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DCE9407-1212-714D-8B79-B1123DA48490}" type="datetimeFigureOut">
              <a:rPr lang="da-DK"/>
              <a:pPr>
                <a:defRPr/>
              </a:pPr>
              <a:t>20.12.2022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60D12E-2FC6-8D3A-32CD-98C10BAAB0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2556BA6-77B6-33B1-F42D-52042A6E0E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646574-E2DE-B64A-AA6E-3A28671F765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19F0A546-A093-68DA-77C5-93E4C088E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63DF316-F36E-01E6-8AFD-434EA4A8E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455B8EF-9E49-1540-9650-5F5E4E9AFFF7}" type="datetime1">
              <a:rPr lang="da-DK" altLang="x-none"/>
              <a:pPr>
                <a:defRPr/>
              </a:pPr>
              <a:t>20.12.2022</a:t>
            </a:fld>
            <a:endParaRPr lang="da-DK" altLang="x-none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3CD73D71-4E93-E913-CC7B-8816629988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38D24662-30CE-74B3-125A-D0AAB11F2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8A10783-746D-863C-DB01-AED49DC336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0058493E-77A2-29C2-5ADD-2F8AFDB86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B9C2C8-F6DC-1545-AEC6-FA0720C9E6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699EF52-4FD3-BC89-2477-F9F2AFE8D4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104380-BEE7-6D4D-A2D2-5E94ABB05D8C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DFE6702E-6322-8E98-BB46-D2D37A2D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12CF8F9-692F-6B0F-FC0D-5F9102E6F8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24B71CC-2137-0B2C-3FF2-8F3AED28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F0E91E-9771-B54F-83AB-B9930A00558A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EBF4BC3A-E67F-0E14-C512-C0507F60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9067A516-A10F-3C9A-57BD-E0A6966B4FB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16A50EE-974A-D15C-8464-46C42E2A1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25EA06-6B93-CF45-824D-D9F25DFE2E4F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631EC3C7-E1F0-5380-47CF-297509A0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233CEBB5-8827-6FFF-7B1D-03EDADF0EA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CA61BCB-74FF-0AE7-5466-44FF551B0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DE2865-4A30-C94C-A69F-C9EA2AEFA62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8684ADCE-4A85-A79F-A6A0-71B80DD0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39B3923A-177D-78C5-11F5-63A285D29C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D6F8AD4-B3D7-0783-4297-8C2DBF40B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E8C46A-1F7E-D849-AD52-FA36A758447E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6B736119-2E1E-2341-C04D-648BCC05F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8A4D2821-56C9-2E02-8CBE-F2CD5810B1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84C3C29-2587-263D-7791-4024FB8A5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3878C7-0AE6-F940-8274-94B4E5349FB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FE78337B-05D8-B7DA-86F0-90DEFDAF1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3CC9E9A6-A0DB-14EE-1888-4F14CFAF4F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B4C4DF0-8E1D-2C47-F34A-BD9FA73E3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64A5E35-4100-9145-98C6-F45EEB2D6FA7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5893FFA1-9861-C4B0-D7CC-607508436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6356BDCA-21DE-FC94-AECF-330D1F2F2E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EF89BC-9D58-0B45-6B24-CF5B8B2A3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3A44CA-D040-BEA7-3AB0-9D019C6D0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2C3874-1C2D-540B-FFBE-017DE2B11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0AA89-DC0C-2E4D-8957-41EF3635225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5485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0BD617-F9A4-EBA5-7095-4E15A19EC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8F217-005C-31CE-BE01-17F424B4B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7DFD11-04B7-4695-68B7-24309BEF3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BF317-4507-044C-AE64-A5E8AC1389D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02143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51139-2C2F-46BE-851B-05DB18B5D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32FB3F-3C6F-4052-DB1F-D0717BD3D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0A24C2-3785-32A4-2B64-252DD3A8B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82C67-E071-A343-96DF-1F24F00D5A2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3118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C14EBC-6223-A285-1BCD-29DFD0FF6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375897-62FD-41A1-00B4-0109D8013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E1291A-D7D2-F8E6-DD21-F58FA834E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D3B4E-0FD1-244B-AAD5-5DA1BA82C819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2402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F1DEB5-8524-D816-377F-BBF9B5CA89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7F8746-FCC6-02FC-B194-891EE7E1B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63AAFA-79E1-1230-03D3-81AEBE2A9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BC40-6423-2A40-BA75-4F09A224F7B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2960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B2CCB-228C-FCD1-D7FC-ED14F146E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E34DE-8139-2D26-6ADC-5D14BCB51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401D23-067C-0442-3C14-1DDD3EE61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F9635-179A-4B48-A47D-C411EE1C48CD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61549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6A4EEF-B95E-EF40-B8C5-B22C21672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6FBF6-A17A-7502-8491-D4CE3B760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355EFC-845D-6F8A-4415-BA9C90468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98125-BD3E-8446-B410-35C6E2060A2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964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DB61A5-569A-A984-ADED-31677081C5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C50373-DC05-6BEE-E459-DB068041E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51B3D9-847B-1AF8-9990-64C6790F1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39F6-CD87-8745-93A2-7A42C568BF2A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4528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BAFF0C-238C-646A-2A04-00E0F401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38E4-10B5-694C-A686-E3E8595CBC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B0A48B-6D92-ABA7-9A79-24E07397A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45D44-B3BC-A34A-8059-0259B7BAC97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20806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225DAD-3A4C-9FB6-6E5D-5A58DD305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5CC7DE-4676-44C1-5DFF-1B42FAB31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4C16A2-0BB0-4086-2EF5-5D963281F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906C0-4D6F-754B-A8C0-601BE6EF0E6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0152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B441BB-7C83-B3BC-2802-CDA6B202A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4E850-4CDE-67A3-5C47-B56054E94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876159-A727-FB24-8347-2A33978AD5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B35EC-796E-AF45-979F-A07C2E69ED72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30382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4C5C8F-F2C0-86FF-726D-3DE7E430B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7A813D-93A7-2ACA-9B12-CD1D4256D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4618C9-51DF-1E35-1662-0DB227FD80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13252F-D54F-84CA-1BD1-31E4A2FA66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5C5FC0-6846-00EF-AC5B-89A2FEA3EF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2EAE44-1E98-C841-8759-D4E5E5E7227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E45AB9BE-5C1D-3E5D-EE16-C463C558E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F418A63E-61CE-F822-64F2-E5EDF7BF04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MUNDTLIG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A8FB83A4-7534-754C-3EE1-8445F2EE2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F0630325-1A60-7AE4-AD7D-DFF587C5F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6381750"/>
            <a:ext cx="3487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800">
                <a:latin typeface="Avenir Next" panose="020B0503020202020204" pitchFamily="34" charset="0"/>
              </a:rPr>
              <a:t>Sidst redigeret december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ktangel 1">
            <a:extLst>
              <a:ext uri="{FF2B5EF4-FFF2-40B4-BE49-F238E27FC236}">
                <a16:creationId xmlns:a16="http://schemas.microsoft.com/office/drawing/2014/main" id="{79A8F5C9-66AF-8287-4CBB-96B7C064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33400"/>
            <a:ext cx="8643937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Name: 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b="1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  <a:endParaRPr lang="de-DE" altLang="da-DK" sz="1200" b="1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Thema: Berlin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Mein Thema: </a:t>
            </a:r>
            <a:r>
              <a:rPr lang="de-DE" altLang="da-DK" sz="1200">
                <a:latin typeface="Avenir Next Regular" panose="020B0503020202020204" pitchFamily="34" charset="0"/>
              </a:rPr>
              <a:t>Die Mauer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1: Die Mauer im Allgemeinen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-Massenflucht DDR</a:t>
            </a:r>
            <a:r>
              <a:rPr lang="de-DE" altLang="da-DK" sz="1200" i="1">
                <a:latin typeface="Avenir Next Regular" panose="020B0503020202020204" pitchFamily="34" charset="0"/>
                <a:sym typeface="Wingdings" pitchFamily="2" charset="2"/>
              </a:rPr>
              <a:t> BRD</a:t>
            </a:r>
            <a:r>
              <a:rPr lang="de-DE" altLang="da-DK" sz="1200" i="1">
                <a:latin typeface="Avenir Next Regular" panose="020B0503020202020204" pitchFamily="34" charset="0"/>
              </a:rPr>
              <a:t>   </a:t>
            </a:r>
            <a:endParaRPr lang="da-DK" altLang="da-DK" sz="1200" i="1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-Mauerbau 12./13. August 1961. Massenflucht verhindern.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-Größe: 3,6 Meter – 155 Kilometer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-Mauerfall: 9. November 1989</a:t>
            </a:r>
            <a:endParaRPr lang="da-DK" altLang="da-DK" sz="1200" i="1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 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2. Peter Fechter</a:t>
            </a:r>
            <a:br>
              <a:rPr lang="de-DE" altLang="da-DK" sz="1200" b="1" i="1">
                <a:latin typeface="Avenir Next Regular" panose="020B0503020202020204" pitchFamily="34" charset="0"/>
              </a:rPr>
            </a:br>
            <a:r>
              <a:rPr lang="de-DE" altLang="da-DK" sz="1200" i="1">
                <a:latin typeface="Avenir Next Regular" panose="020B0503020202020204" pitchFamily="34" charset="0"/>
              </a:rPr>
              <a:t>-Mauergeselle. Checkpoint Charlie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-Was passierte? Fluchtversuch. Grenzsoldaten. 35 Schüsse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-Maueropfer Nummer 39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 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3. Leute über den Mauerfall</a:t>
            </a:r>
            <a:br>
              <a:rPr lang="de-DE" altLang="da-DK" sz="1200" b="1">
                <a:latin typeface="Avenir Next Regular" panose="020B0503020202020204" pitchFamily="34" charset="0"/>
              </a:rPr>
            </a:br>
            <a:r>
              <a:rPr lang="de-DE" altLang="da-DK" sz="1200" i="1">
                <a:latin typeface="Avenir Next Regular" panose="020B0503020202020204" pitchFamily="34" charset="0"/>
              </a:rPr>
              <a:t>Reaktionen – Leute in den Straßen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>
                <a:latin typeface="Avenir Next Regular" panose="020B0503020202020204" pitchFamily="34" charset="0"/>
              </a:rPr>
              <a:t>Freude und Tränen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4. Deutschland nach dem Mauerfall</a:t>
            </a:r>
            <a:br>
              <a:rPr lang="de-DE" altLang="da-DK" sz="1200" b="1">
                <a:latin typeface="Avenir Next Regular" panose="020B0503020202020204" pitchFamily="34" charset="0"/>
              </a:rPr>
            </a:br>
            <a:r>
              <a:rPr lang="de-DE" altLang="da-DK" sz="1200" i="1">
                <a:latin typeface="Avenir Next Regular" panose="020B0503020202020204" pitchFamily="34" charset="0"/>
              </a:rPr>
              <a:t>-Vereinigten Deutschland</a:t>
            </a:r>
            <a:br>
              <a:rPr lang="de-DE" altLang="da-DK" sz="1200" i="1">
                <a:latin typeface="Avenir Next Regular" panose="020B0503020202020204" pitchFamily="34" charset="0"/>
              </a:rPr>
            </a:br>
            <a:r>
              <a:rPr lang="de-DE" altLang="da-DK" sz="1200" i="1">
                <a:latin typeface="Avenir Next Regular" panose="020B0503020202020204" pitchFamily="34" charset="0"/>
              </a:rPr>
              <a:t>-VM in Fußball in Deutschland  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>
                <a:latin typeface="Avenir Next Regular" panose="020B0503020202020204" pitchFamily="34" charset="0"/>
              </a:rPr>
              <a:t> </a:t>
            </a:r>
            <a:endParaRPr lang="da-DK" altLang="da-DK" sz="1200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>
                <a:latin typeface="Avenir Next Regular" panose="020B0503020202020204" pitchFamily="34" charset="0"/>
              </a:rPr>
              <a:t>5. Meine Meinung von der Mauer</a:t>
            </a:r>
            <a:r>
              <a:rPr lang="de-DE" altLang="da-DK" sz="1200" b="1" i="1">
                <a:latin typeface="Avenir Next Regular" panose="020B0503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b="1" i="1"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>
                <a:solidFill>
                  <a:srgbClr val="000000"/>
                </a:solidFill>
                <a:latin typeface="Avenir Next Regular" panose="020B0503020202020204" pitchFamily="34" charset="0"/>
              </a:rPr>
              <a:t>Quellen: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>
              <a:solidFill>
                <a:srgbClr val="000000"/>
              </a:solidFill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a-DK" altLang="da-DK" sz="1400">
              <a:solidFill>
                <a:srgbClr val="000000"/>
              </a:solidFill>
              <a:latin typeface="Avenir Next Regular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i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/>
          </a:p>
        </p:txBody>
      </p:sp>
      <p:pic>
        <p:nvPicPr>
          <p:cNvPr id="29698" name="Billede 2" descr="Tyskbanken logo uden cirkel.png">
            <a:extLst>
              <a:ext uri="{FF2B5EF4-FFF2-40B4-BE49-F238E27FC236}">
                <a16:creationId xmlns:a16="http://schemas.microsoft.com/office/drawing/2014/main" id="{F7A15F1C-2302-20DA-B928-E0649CFC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>
            <a:extLst>
              <a:ext uri="{FF2B5EF4-FFF2-40B4-BE49-F238E27FC236}">
                <a16:creationId xmlns:a16="http://schemas.microsoft.com/office/drawing/2014/main" id="{76A3EE6B-0D4D-E7D6-CC3F-29DA392F8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8" y="333375"/>
            <a:ext cx="8229600" cy="1143000"/>
          </a:xfrm>
        </p:spPr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Præsentationen</a:t>
            </a:r>
          </a:p>
        </p:txBody>
      </p:sp>
      <p:sp>
        <p:nvSpPr>
          <p:cNvPr id="30722" name="Pladsholder til indhold 2">
            <a:extLst>
              <a:ext uri="{FF2B5EF4-FFF2-40B4-BE49-F238E27FC236}">
                <a16:creationId xmlns:a16="http://schemas.microsoft.com/office/drawing/2014/main" id="{55348AC0-76A2-921E-59BC-27B7AB9A1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Varighed: 5 minutter</a:t>
            </a:r>
          </a:p>
          <a:p>
            <a:pPr marL="0" indent="0">
              <a:buFontTx/>
              <a:buNone/>
            </a:pPr>
            <a:endParaRPr lang="da-DK" altLang="da-DK" sz="28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Du skal præsentere dit underemne ud fra bl.a. de valgte kilder. Der skal være en tydelig anvendelse af kilderne.</a:t>
            </a:r>
          </a:p>
          <a:p>
            <a:pPr marL="0" indent="0"/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Husk at du skal anvende viden om kultur- og samfundsforhold i tysktalende lande.</a:t>
            </a:r>
          </a:p>
          <a:p>
            <a:pPr marL="0" indent="0"/>
            <a:endParaRPr lang="da-DK" altLang="da-DK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0723" name="Billede 4" descr="Tyskbanken logo uden cirkel.png">
            <a:extLst>
              <a:ext uri="{FF2B5EF4-FFF2-40B4-BE49-F238E27FC236}">
                <a16:creationId xmlns:a16="http://schemas.microsoft.com/office/drawing/2014/main" id="{513458F8-FF6B-9ADA-31E5-5D455A421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1E487621-7DAB-C7E5-6C3B-C25E22205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samtalen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0E1097F-ED6B-E894-82CF-8B8C31BC4E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Varighed: ca. 8 minutter</a:t>
            </a:r>
          </a:p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da-DK" altLang="da-DK" sz="2400" dirty="0">
              <a:latin typeface="Avenir Book" panose="02000503020000020003" pitchFamily="2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Den sidste del af den mundtlige prøve er en samtale på baggrund af et igangsættende spørgsmål/udsagn, som du trækker. Dette spørgsmål hører under et af de andre temaer.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Hvis du selv har valgt Berlin, trækker du et spørgsmål indenfor enten </a:t>
            </a:r>
            <a:r>
              <a:rPr lang="da-DK" altLang="da-DK" sz="2400" dirty="0" err="1">
                <a:latin typeface="Avenir Book" panose="02000503020000020003" pitchFamily="2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400" dirty="0" err="1">
                <a:latin typeface="Avenir Book" panose="02000503020000020003" pitchFamily="2" charset="0"/>
                <a:ea typeface="ＭＳ Ｐゴシック" panose="020B0600070205080204" pitchFamily="34" charset="-128"/>
              </a:rPr>
              <a:t>Zukunftspläne</a:t>
            </a: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, </a:t>
            </a:r>
            <a:r>
              <a:rPr lang="da-DK" altLang="da-DK" sz="2400" dirty="0" err="1">
                <a:latin typeface="Avenir Book" panose="02000503020000020003" pitchFamily="2" charset="0"/>
                <a:ea typeface="ＭＳ Ｐゴシック" panose="020B0600070205080204" pitchFamily="34" charset="-128"/>
              </a:rPr>
              <a:t>Österreich</a:t>
            </a: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 eller </a:t>
            </a:r>
            <a:r>
              <a:rPr lang="da-DK" altLang="da-DK" sz="2400" dirty="0" err="1">
                <a:latin typeface="Avenir Book" panose="02000503020000020003" pitchFamily="2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400" dirty="0" err="1">
                <a:latin typeface="Avenir Book" panose="02000503020000020003" pitchFamily="2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 Wahl.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Sørg for at være godt forberedt på de andre temaers tekstopgivelser.</a:t>
            </a:r>
            <a:endParaRPr lang="da-DK" altLang="da-DK" sz="2400" dirty="0">
              <a:ea typeface="ＭＳ Ｐゴシック" panose="020B0600070205080204" pitchFamily="34" charset="-128"/>
            </a:endParaRPr>
          </a:p>
        </p:txBody>
      </p:sp>
      <p:pic>
        <p:nvPicPr>
          <p:cNvPr id="31747" name="Billede 4" descr="Tyskbanken logo uden cirkel.png">
            <a:extLst>
              <a:ext uri="{FF2B5EF4-FFF2-40B4-BE49-F238E27FC236}">
                <a16:creationId xmlns:a16="http://schemas.microsoft.com/office/drawing/2014/main" id="{F080B395-72A9-7563-1693-6B34C36D0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6FA6CC89-6AC7-B36E-D7D7-40A45C9EE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Eksempler på spørgsmål: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30B8D72-9C7F-A26D-95D9-E1580CD82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de-DE" altLang="da-DK" sz="2800" b="1">
                <a:latin typeface="Avenir Book" panose="02000503020000020003" pitchFamily="2" charset="0"/>
                <a:ea typeface="ＭＳ Ｐゴシック" panose="020B0600070205080204" pitchFamily="34" charset="-128"/>
              </a:rPr>
              <a:t>Schule und Zukunftspläne: </a:t>
            </a:r>
            <a:r>
              <a:rPr lang="de-DE" altLang="da-DK" sz="2800">
                <a:latin typeface="Avenir Book" panose="02000503020000020003" pitchFamily="2" charset="0"/>
                <a:ea typeface="ＭＳ Ｐゴシック" panose="020B0600070205080204" pitchFamily="34" charset="-128"/>
              </a:rPr>
              <a:t>Wie kann man das deutsche und dänische Schulsystem vergleichen?</a:t>
            </a:r>
          </a:p>
          <a:p>
            <a:r>
              <a:rPr lang="de-DE" altLang="da-DK" sz="2800" b="1">
                <a:latin typeface="Avenir Book" panose="02000503020000020003" pitchFamily="2" charset="0"/>
                <a:ea typeface="ＭＳ Ｐゴシック" panose="020B0600070205080204" pitchFamily="34" charset="-128"/>
              </a:rPr>
              <a:t>Mein Leben – meine Wahl: </a:t>
            </a:r>
            <a:r>
              <a:rPr lang="de-DE" altLang="da-DK" sz="2800">
                <a:latin typeface="Avenir Book" panose="02000503020000020003" pitchFamily="2" charset="0"/>
                <a:ea typeface="ＭＳ Ｐゴシック" panose="020B0600070205080204" pitchFamily="34" charset="-128"/>
              </a:rPr>
              <a:t>Was sind die Themen im Film Tigermilch?</a:t>
            </a:r>
          </a:p>
          <a:p>
            <a:r>
              <a:rPr lang="de-DE" altLang="da-DK" sz="2800" b="1">
                <a:latin typeface="Avenir Book" panose="02000503020000020003" pitchFamily="2" charset="0"/>
                <a:ea typeface="ＭＳ Ｐゴシック" panose="020B0600070205080204" pitchFamily="34" charset="-128"/>
              </a:rPr>
              <a:t>Berlin: </a:t>
            </a:r>
            <a:r>
              <a:rPr lang="de-DE" altLang="da-DK" sz="2800">
                <a:latin typeface="Avenir Book" panose="02000503020000020003" pitchFamily="2" charset="0"/>
                <a:ea typeface="ＭＳ Ｐゴシック" panose="020B0600070205080204" pitchFamily="34" charset="-128"/>
              </a:rPr>
              <a:t>Was kann man in Berlin erleben?</a:t>
            </a:r>
          </a:p>
          <a:p>
            <a:r>
              <a:rPr lang="de-DE" altLang="da-DK" sz="2800" b="1">
                <a:latin typeface="Avenir Book" panose="02000503020000020003" pitchFamily="2" charset="0"/>
                <a:ea typeface="ＭＳ Ｐゴシック" panose="020B0600070205080204" pitchFamily="34" charset="-128"/>
              </a:rPr>
              <a:t>Österreich: </a:t>
            </a:r>
            <a:r>
              <a:rPr lang="de-DE" altLang="da-DK" sz="2800">
                <a:latin typeface="Avenir Book" panose="02000503020000020003" pitchFamily="2" charset="0"/>
                <a:ea typeface="ＭＳ Ｐゴシック" panose="020B0600070205080204" pitchFamily="34" charset="-128"/>
              </a:rPr>
              <a:t>Was ist typisch in Österreich zu essen?</a:t>
            </a:r>
          </a:p>
        </p:txBody>
      </p:sp>
      <p:pic>
        <p:nvPicPr>
          <p:cNvPr id="32771" name="Billede 4" descr="Tyskbanken logo uden cirkel.png">
            <a:extLst>
              <a:ext uri="{FF2B5EF4-FFF2-40B4-BE49-F238E27FC236}">
                <a16:creationId xmlns:a16="http://schemas.microsoft.com/office/drawing/2014/main" id="{9855D743-2ED7-A194-2ED2-41D594673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90382EF-C3E8-6041-ED04-10D8B2DE5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00038"/>
            <a:ext cx="7858125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2467E06-1309-2685-E549-91E4E38D2A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23288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vælger et af årets temaer.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definerer et emne inden for det valgte tema. Dette godkendes af læreren.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udvælger kilder og fordyber dig i dit selvvalgte emne. Læreren er vejleder.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udformer og afleverer en disposition for din redegørelse.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og din lærer underskriver dispositionen.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afleveres, så den kan være censor i hænde senest 14 kalenderdage, før prøven afholdes.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afholdes, og karakteren gives.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3795" name="Billede 3" descr="Tyskbanken logo uden cirkel.png">
            <a:extLst>
              <a:ext uri="{FF2B5EF4-FFF2-40B4-BE49-F238E27FC236}">
                <a16:creationId xmlns:a16="http://schemas.microsoft.com/office/drawing/2014/main" id="{6DBD52E3-A0B4-6EB6-45A9-FF89879B7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5589588"/>
            <a:ext cx="1114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A304E4A3-AA9C-76DA-432A-7447B12F5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128B8EF-1345-089A-DA51-F8303412CA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532687" cy="4021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gives tid i undervisningen til at vælge underemne, vælge kilder og lave selve dispositionen.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altLang="da-DK" sz="30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 de forskellige punkter i dispositionen kan du skrive </a:t>
            </a:r>
            <a:r>
              <a:rPr lang="da-DK" altLang="da-DK" sz="3000" i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små hjælpetekster</a:t>
            </a: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til brug under forberedelsen frem til prøven. Disse må ikke medbringes til selve prøven. </a:t>
            </a:r>
          </a:p>
        </p:txBody>
      </p:sp>
      <p:pic>
        <p:nvPicPr>
          <p:cNvPr id="35843" name="Billede 4" descr="Tyskbanken logo uden cirkel.png">
            <a:extLst>
              <a:ext uri="{FF2B5EF4-FFF2-40B4-BE49-F238E27FC236}">
                <a16:creationId xmlns:a16="http://schemas.microsoft.com/office/drawing/2014/main" id="{24FAC031-9F44-4A6D-3A34-878EE542E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Billede 2" descr="Skærmbillede 2015-03-11 kl. 13.00.34.png">
            <a:extLst>
              <a:ext uri="{FF2B5EF4-FFF2-40B4-BE49-F238E27FC236}">
                <a16:creationId xmlns:a16="http://schemas.microsoft.com/office/drawing/2014/main" id="{03C2D26E-631A-E48D-EC85-923A05147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170">
            <a:extLst>
              <a:ext uri="{FF2B5EF4-FFF2-40B4-BE49-F238E27FC236}">
                <a16:creationId xmlns:a16="http://schemas.microsoft.com/office/drawing/2014/main" id="{708AF110-C063-80F2-423D-7CCE5A4900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37891" name="Rectangle 170">
            <a:extLst>
              <a:ext uri="{FF2B5EF4-FFF2-40B4-BE49-F238E27FC236}">
                <a16:creationId xmlns:a16="http://schemas.microsoft.com/office/drawing/2014/main" id="{1FDCA36C-C19F-191F-5874-C85A05A6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1052471-3605-1E38-9DB1-5C46D57CB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6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i FP9 tysk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49DC09E-7FDA-9F52-397E-55B1F5116E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 og varer 20 minutter inklusive karaktergivning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er ingen forberedelsestid. Dispositionen har eleven lavet i forvejen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redegørelse for et selvvalgt emne ud fra det valgte tema (cirka 5 minutter)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 ud fra et spørgsmål, som trækkes inde til prøven (cirka 8 minutter). Dette ligger inden for et af de andre temaer, vi har arbejdet med.</a:t>
            </a:r>
          </a:p>
          <a:p>
            <a:pPr marL="338138" indent="-338138" eaLnBrk="1" hangingPunct="1">
              <a:lnSpc>
                <a:spcPct val="7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7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283139E9-604C-F124-294F-B4D66FC90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>
            <a:extLst>
              <a:ext uri="{FF2B5EF4-FFF2-40B4-BE49-F238E27FC236}">
                <a16:creationId xmlns:a16="http://schemas.microsoft.com/office/drawing/2014/main" id="{97866773-E907-38D3-19E2-64D06699E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Avenir Next" panose="020B0503020202020204" pitchFamily="34" charset="0"/>
                <a:ea typeface="ＭＳ Ｐゴシック" panose="020B0600070205080204" pitchFamily="34" charset="-128"/>
              </a:rPr>
              <a:t>Mulighed for gruppeforberedelse</a:t>
            </a:r>
          </a:p>
        </p:txBody>
      </p:sp>
      <p:sp>
        <p:nvSpPr>
          <p:cNvPr id="18434" name="Pladsholder til indhold 2">
            <a:extLst>
              <a:ext uri="{FF2B5EF4-FFF2-40B4-BE49-F238E27FC236}">
                <a16:creationId xmlns:a16="http://schemas.microsoft.com/office/drawing/2014/main" id="{E09EB6CC-8184-E814-4263-94565C5BD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Du har mulighed for at forberede dig i en gruppe på 2-3 elever.</a:t>
            </a:r>
          </a:p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I afleverer dog hver jeres disposition og går til hver jeres prøve.</a:t>
            </a:r>
          </a:p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Dispositionerne behøver ikke at være ens.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>
            <a:extLst>
              <a:ext uri="{FF2B5EF4-FFF2-40B4-BE49-F238E27FC236}">
                <a16:creationId xmlns:a16="http://schemas.microsoft.com/office/drawing/2014/main" id="{F79A4A66-496F-A956-048C-FE2CF9C08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Valg af tema</a:t>
            </a:r>
          </a:p>
        </p:txBody>
      </p:sp>
      <p:sp>
        <p:nvSpPr>
          <p:cNvPr id="19458" name="Pladsholder til indhold 2">
            <a:extLst>
              <a:ext uri="{FF2B5EF4-FFF2-40B4-BE49-F238E27FC236}">
                <a16:creationId xmlns:a16="http://schemas.microsoft.com/office/drawing/2014/main" id="{E7A4F5EE-EEBD-3F79-23CB-0097D5D507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Du skal vælge et af de temaer, vi har arbejdet med i løbet af året: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 Leben – meine Wahl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 und Zukunftspläne</a:t>
            </a:r>
          </a:p>
          <a:p>
            <a:pPr marL="339725" indent="-339725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>
              <a:latin typeface="Avenir Book" panose="02000503020000020003" pitchFamily="2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  <p:pic>
        <p:nvPicPr>
          <p:cNvPr id="19459" name="Billede 4" descr="Tyskbanken logo uden cirkel.png">
            <a:extLst>
              <a:ext uri="{FF2B5EF4-FFF2-40B4-BE49-F238E27FC236}">
                <a16:creationId xmlns:a16="http://schemas.microsoft.com/office/drawing/2014/main" id="{D5585B59-178F-E952-A83C-1C35FC0C0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65C37813-3577-68DF-B140-BDB2ACF4A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316788" cy="11525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Valg af underemne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DF4529F-FCCD-9DAF-26F0-1CE0E579C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673225"/>
            <a:ext cx="7696200" cy="5387975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Når du har har valgt dit tema, skal du selv vælge et emne under dette tema. Emnet skal give dig mulighed for at anvende viden om kultur- og samfundsforhold i tysktalende lande.</a:t>
            </a:r>
          </a:p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Mein Leben – meine Wahl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Luisa Neubauer – eine Klimaaktivistin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Österreich: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Sport in Österreich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Berlin: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Fall der Mauer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solidFill>
                  <a:srgbClr val="11804A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 und Zukunftspläne: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	Das Schulsystem in Deutschland und Dänemark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>
                <a:latin typeface="Arial Narrow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da-DK" altLang="da-DK" sz="2200" b="1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>
                <a:latin typeface="Arial Narrow" panose="020B0604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 typeface="Arial Narrow" panose="020B0604020202020204" pitchFamily="34" charset="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4" descr="Tyskbanken logo uden cirkel.png">
            <a:extLst>
              <a:ext uri="{FF2B5EF4-FFF2-40B4-BE49-F238E27FC236}">
                <a16:creationId xmlns:a16="http://schemas.microsoft.com/office/drawing/2014/main" id="{62CFD6E1-87EF-8CB3-D1B1-2C89D900D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948F7067-8C8F-36C8-C35F-FC4784B10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0038"/>
            <a:ext cx="82169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 til underemnet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4295916-44B4-D072-FE27-C5EE7DD6A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361363" cy="4676775"/>
          </a:xfrm>
        </p:spPr>
        <p:txBody>
          <a:bodyPr/>
          <a:lstStyle/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til det valgte underemne skal udarbejdes på baggrund af kilder, som både kan bestå af kilder fra tekstopgivelserne eller nye kilder, som du finder i samarbejde med læreren.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udvælge mindst 2 kilder, der skal være på tysk.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En kilde kan være en artikel, en video, en sang, et interview, en novelle osv.  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Tx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4" descr="Tyskbanken logo uden cirkel.png">
            <a:extLst>
              <a:ext uri="{FF2B5EF4-FFF2-40B4-BE49-F238E27FC236}">
                <a16:creationId xmlns:a16="http://schemas.microsoft.com/office/drawing/2014/main" id="{11AEAEA0-B459-C00E-C3CC-ADB067D2F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ABCB5BEB-5A41-19B4-26CA-E2DD6EE99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4578" name="Pladsholder til indhold 2">
            <a:extLst>
              <a:ext uri="{FF2B5EF4-FFF2-40B4-BE49-F238E27FC236}">
                <a16:creationId xmlns:a16="http://schemas.microsoft.com/office/drawing/2014/main" id="{433B0C80-C69E-2902-3FE9-4491384F5B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på tysk.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i stikordsform (undtagen overskrifterne), men må gerne indeholde chunks.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Må gerne indeholde et eller flere billeder. Hvis der er tekst på billedet, skal teksten være på tysk.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kan vælge at lave din disposition som et PPT. Dette kan printes og afleveres som din disposition. </a:t>
            </a:r>
          </a:p>
          <a:p>
            <a:endParaRPr lang="da-DK" altLang="da-DK" sz="28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endParaRPr lang="da-DK" altLang="da-DK" sz="28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579" name="Billede 4" descr="Tyskbanken logo uden cirkel.png">
            <a:extLst>
              <a:ext uri="{FF2B5EF4-FFF2-40B4-BE49-F238E27FC236}">
                <a16:creationId xmlns:a16="http://schemas.microsoft.com/office/drawing/2014/main" id="{CA4C67BC-EE60-C09F-5986-6B9F75022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9F6FB989-9B11-FC5C-6585-976E142A2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465138"/>
            <a:ext cx="6838950" cy="6429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a-DK" altLang="x-none" sz="4000">
                <a:latin typeface="Avenir Next Regular" charset="0"/>
                <a:ea typeface="ＭＳ Ｐゴシック" charset="-128"/>
              </a:rPr>
              <a:t>Dispositionen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A1D1BDB-324A-BFD5-D95D-E77CCA2E33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6057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Skal indeholde: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Elevens navn og klasse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Titel på det overordnede tema, som det selvvalgte emne er valgt i forbindelse med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Titel på det selvvalgte emne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X antal underpunkter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Kildefortegnelse over anvendte kilder til prøven (min. 2  kilder)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Lærerens og elevens underskrift.</a:t>
            </a:r>
          </a:p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10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5603" name="Billede 4" descr="Tyskbanken logo uden cirkel.png">
            <a:extLst>
              <a:ext uri="{FF2B5EF4-FFF2-40B4-BE49-F238E27FC236}">
                <a16:creationId xmlns:a16="http://schemas.microsoft.com/office/drawing/2014/main" id="{53519690-966D-9877-19E6-805296E54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DBB44D41-7500-6C7F-F966-058FA00E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7920037" cy="716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>
                <a:solidFill>
                  <a:srgbClr val="000000"/>
                </a:solidFill>
                <a:latin typeface="Avenir Next Regular" panose="020B0503020202020204" pitchFamily="34" charset="0"/>
              </a:rPr>
              <a:t>Name: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</a:p>
          <a:p>
            <a:pPr eaLnBrk="1" hangingPunct="1">
              <a:buFontTx/>
              <a:buNone/>
            </a:pPr>
            <a:r>
              <a:rPr lang="de-CH" altLang="da-DK" sz="1600" b="1"/>
              <a:t>Unser Thema: </a:t>
            </a:r>
            <a:r>
              <a:rPr lang="de-CH" altLang="da-DK" sz="1600"/>
              <a:t>Sport </a:t>
            </a:r>
          </a:p>
          <a:p>
            <a:pPr eaLnBrk="1" hangingPunct="1">
              <a:buFontTx/>
              <a:buNone/>
            </a:pPr>
            <a:r>
              <a:rPr lang="de-CH" altLang="da-DK" sz="1600" b="1"/>
              <a:t>Mein Thema: </a:t>
            </a:r>
            <a:r>
              <a:rPr lang="de-CH" altLang="da-DK" sz="1600"/>
              <a:t>Fuβball </a:t>
            </a:r>
            <a:endParaRPr lang="de-CH" altLang="da-DK" sz="1600" b="1"/>
          </a:p>
          <a:p>
            <a:pPr eaLnBrk="1" hangingPunct="1">
              <a:buFontTx/>
              <a:buNone/>
            </a:pPr>
            <a:r>
              <a:rPr lang="de-CH" altLang="da-DK" sz="1600" b="1"/>
              <a:t>1. Fuβball in Deutschland </a:t>
            </a:r>
            <a:endParaRPr lang="de-CH" altLang="da-DK" sz="1600"/>
          </a:p>
          <a:p>
            <a:pPr eaLnBrk="1" hangingPunct="1">
              <a:buFontTx/>
              <a:buNone/>
            </a:pPr>
            <a:r>
              <a:rPr lang="de-CH" altLang="da-DK" sz="1400"/>
              <a:t>- Entwicklung der letzten 50 Jahren 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Die Bundesliga 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Bedeutung für Deutschland </a:t>
            </a:r>
          </a:p>
          <a:p>
            <a:pPr eaLnBrk="1" hangingPunct="1">
              <a:buFontTx/>
              <a:buNone/>
            </a:pPr>
            <a:r>
              <a:rPr lang="de-CH" altLang="da-DK" sz="1600" b="1"/>
              <a:t>2. Meine Lieblingsmannshaft in der Bundesliga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FC Bayern München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Stadion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Manuel Neuer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Waren in Fanshop</a:t>
            </a:r>
          </a:p>
          <a:p>
            <a:pPr eaLnBrk="1" hangingPunct="1">
              <a:buFontTx/>
              <a:buNone/>
            </a:pPr>
            <a:r>
              <a:rPr lang="de-CH" altLang="da-DK" sz="1600" b="1"/>
              <a:t>3. Deutschlands Nationalmannschaft </a:t>
            </a:r>
            <a:endParaRPr lang="de-CH" altLang="da-DK" sz="1600"/>
          </a:p>
          <a:p>
            <a:pPr eaLnBrk="1" hangingPunct="1">
              <a:buFontTx/>
              <a:buNone/>
            </a:pPr>
            <a:r>
              <a:rPr lang="de-CH" altLang="da-DK" sz="1400"/>
              <a:t>- Die wichtigsten Spieler 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Ost- und Westdeutschland </a:t>
            </a:r>
          </a:p>
          <a:p>
            <a:pPr eaLnBrk="1" hangingPunct="1">
              <a:buFontTx/>
              <a:buNone/>
            </a:pPr>
            <a:r>
              <a:rPr lang="de-CH" altLang="da-DK" sz="1400"/>
              <a:t>- Weltmeister 2014 </a:t>
            </a:r>
          </a:p>
          <a:p>
            <a:pPr eaLnBrk="1" hangingPunct="1">
              <a:buFontTx/>
              <a:buNone/>
            </a:pPr>
            <a:r>
              <a:rPr lang="de-CH" altLang="da-DK" sz="1600" b="1"/>
              <a:t>4. Meine Meinung</a:t>
            </a:r>
            <a:endParaRPr lang="de-CH" altLang="da-DK" sz="1600"/>
          </a:p>
          <a:p>
            <a:pPr eaLnBrk="1" hangingPunct="1">
              <a:buFontTx/>
              <a:buNone/>
            </a:pPr>
            <a:r>
              <a:rPr lang="de-CH" altLang="da-DK" sz="1400"/>
              <a:t>- Die Bedeutung des Fussballspieles</a:t>
            </a:r>
          </a:p>
          <a:p>
            <a:pPr eaLnBrk="1" hangingPunct="1">
              <a:buFontTx/>
              <a:buNone/>
            </a:pPr>
            <a:r>
              <a:rPr lang="de-CH" altLang="da-DK" sz="1400" b="1"/>
              <a:t>Quellen</a:t>
            </a:r>
          </a:p>
          <a:p>
            <a:pPr eaLnBrk="1" hangingPunct="1">
              <a:buFontTx/>
              <a:buNone/>
            </a:pPr>
            <a:endParaRPr lang="de-CH" altLang="da-DK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e-CH" altLang="da-DK" sz="180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80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b="1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7650" name="Billede 3" descr="Tyskbanken logo uden cirkel.png">
            <a:extLst>
              <a:ext uri="{FF2B5EF4-FFF2-40B4-BE49-F238E27FC236}">
                <a16:creationId xmlns:a16="http://schemas.microsoft.com/office/drawing/2014/main" id="{6B3A4DF0-4570-E9F6-42FD-0B574F3ED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3" ma:contentTypeDescription="Opret et nyt dokument." ma:contentTypeScope="" ma:versionID="6e21e83507bbd211e50c29f72a37a294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13f2e1d5cb5586cf88e0aac02c57629b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0F1C8A-52C5-4146-B153-0E3785E4CB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007FC2-BC95-4913-BAEF-73D644E24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16804</TotalTime>
  <Words>958</Words>
  <Application>Microsoft Macintosh PowerPoint</Application>
  <PresentationFormat>Skærmshow (4:3)</PresentationFormat>
  <Paragraphs>144</Paragraphs>
  <Slides>16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5" baseType="lpstr">
      <vt:lpstr>Arial</vt:lpstr>
      <vt:lpstr>Arial Narrow</vt:lpstr>
      <vt:lpstr>Avenir Book</vt:lpstr>
      <vt:lpstr>Avenir Next</vt:lpstr>
      <vt:lpstr>Avenir Next Regular</vt:lpstr>
      <vt:lpstr>Calibri</vt:lpstr>
      <vt:lpstr>Verdana</vt:lpstr>
      <vt:lpstr>Wingdings</vt:lpstr>
      <vt:lpstr>Diseño predeterminado</vt:lpstr>
      <vt:lpstr>PRØVEN I MUNDTLIG TYSK</vt:lpstr>
      <vt:lpstr>Den mundtlige prøve i FP9 tysk</vt:lpstr>
      <vt:lpstr>Mulighed for gruppeforberedelse</vt:lpstr>
      <vt:lpstr>Valg af tema</vt:lpstr>
      <vt:lpstr>Valg af underemne</vt:lpstr>
      <vt:lpstr>Kilder til underemnet</vt:lpstr>
      <vt:lpstr>Dispositionen</vt:lpstr>
      <vt:lpstr>Dispositionen</vt:lpstr>
      <vt:lpstr>PowerPoint-præsentation</vt:lpstr>
      <vt:lpstr>PowerPoint-præsentation</vt:lpstr>
      <vt:lpstr>1. del: Præsentationen</vt:lpstr>
      <vt:lpstr>2. del: samtalen</vt:lpstr>
      <vt:lpstr>Eksempler på spørgsmål:</vt:lpstr>
      <vt:lpstr>Arbejdsgangen</vt:lpstr>
      <vt:lpstr>Arbejdsgangen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815</cp:revision>
  <dcterms:created xsi:type="dcterms:W3CDTF">2017-04-05T08:36:59Z</dcterms:created>
  <dcterms:modified xsi:type="dcterms:W3CDTF">2022-12-20T11:24:30Z</dcterms:modified>
</cp:coreProperties>
</file>